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</p:sldIdLst>
  <p:sldSz cy="5143500" cx="9144000"/>
  <p:notesSz cx="6858000" cy="9144000"/>
  <p:embeddedFontLst>
    <p:embeddedFont>
      <p:font typeface="Poppins"/>
      <p:regular r:id="rId116"/>
      <p:bold r:id="rId117"/>
      <p:italic r:id="rId118"/>
      <p:boldItalic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Poppins-italic.fntdata"/><Relationship Id="rId117" Type="http://schemas.openxmlformats.org/officeDocument/2006/relationships/font" Target="fonts/Poppins-bold.fntdata"/><Relationship Id="rId116" Type="http://schemas.openxmlformats.org/officeDocument/2006/relationships/font" Target="fonts/Poppins-regular.fntdata"/><Relationship Id="rId115" Type="http://schemas.openxmlformats.org/officeDocument/2006/relationships/slide" Target="slides/slide110.xml"/><Relationship Id="rId119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41dfc185d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41dfc185d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746519b23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746519b23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746519b23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746519b23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746519b23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746519b23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746519b23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746519b23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746519b23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746519b23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746519b237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746519b237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746519b237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746519b237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746519b237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746519b237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746519b237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746519b237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3bfaf510e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3bfaf510e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41dfc185d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41dfc185d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741dfc185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741dfc185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41dfc185d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41dfc185d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41dfc185d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41dfc185d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41dfc185d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41dfc185d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41dfc185d_5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41dfc185d_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41dfc185d_5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41dfc185d_5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41dfc185d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41dfc185d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41dfc185d_5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41dfc185d_5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41dfc185d_5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41dfc185d_5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41dfc18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41dfc18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41dfc185d_5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41dfc185d_5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41dfc185d_5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41dfc185d_5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41dfc185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41dfc185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41dfc185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41dfc185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41dfc185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741dfc185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41dfc185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41dfc185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41dfc185d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741dfc185d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41dfc185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741dfc185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41dfc185d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41dfc185d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41dfc185d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41dfc185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41dfc185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41dfc185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41dfc185d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41dfc185d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41dfc185d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41dfc185d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741dfc185d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741dfc185d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41dfc185d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741dfc185d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41dfc185d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41dfc185d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41dfc185d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741dfc185d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41dfc185d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741dfc185d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41dfc185d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741dfc185d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741dfc185d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741dfc185d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41dfc185d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41dfc185d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41dfc185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41dfc185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41dfc185d_5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741dfc185d_5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41dfc185d_5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41dfc185d_5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41dfc185d_5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41dfc185d_5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741dfc185d_5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741dfc185d_5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41dfc185d_5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741dfc185d_5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741dfc185d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741dfc185d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3bfaf510e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3bfaf510e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3bfaf510e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3bfaf510e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41dfc185d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41dfc185d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3be96d625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3be96d625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41dfc18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41dfc18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3be524ff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3be524ff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3be524ffc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3be524ffc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3be524ffcf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3be524ffcf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3be96d625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3be96d625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3be524ffc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3be524ffc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41dfc185d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741dfc185d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41dfc185d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41dfc185d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741dfc185d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741dfc185d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741dfc185d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741dfc185d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741dfc185d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741dfc185d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46519b23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46519b23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3be524ffc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3be524ffc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3be96d625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3be96d625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3be524ffc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3be524ffc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746519b2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746519b2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46519b23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46519b23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746519b23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746519b23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746519b23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746519b23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3bfaf510e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3bfaf510e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3bfaf510e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3bfaf510e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746519b23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746519b23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41dfc185d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41dfc185d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be524ffc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be524ffc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747803d2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747803d2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bfaf510e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3bfaf510e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3bfaf510e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3bfaf510e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3bfaf510e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3bfaf510e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741dfc185d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741dfc185d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741dfc185d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741dfc185d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741dfc185d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741dfc185d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3be524ffc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3be524ff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3be524ffc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3be524ffc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41dfc185d_5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41dfc185d_5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3be96d625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3be96d625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3bed7c44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3bed7c44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3bed7c44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3bed7c44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3be524ffc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3be524ffc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3be524ffc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3be524ffc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746519b2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746519b2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46519b2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746519b2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746519b23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746519b2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746519b23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746519b23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746519b23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746519b23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41dfc185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41dfc185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746519b23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746519b23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746519b237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746519b237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746519b23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746519b23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746519b23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746519b23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746519b237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746519b237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746519b237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746519b237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746519b23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746519b23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746519b23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746519b23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746519b23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746519b23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746519b23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746519b23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9.gif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7.gif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5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5.gif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4.gif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8.gif"/><Relationship Id="rId4" Type="http://schemas.openxmlformats.org/officeDocument/2006/relationships/image" Target="../media/image157.gif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60.gif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9.gif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2.gif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fitsta-bucket.s3.ap-northeast-2.amazonaws.com/c4abcb16-a3db-4319-8794-b8b641bbc1fb-applicationproperties.tx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11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11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11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11.png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44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6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58.png"/><Relationship Id="rId5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45.png"/><Relationship Id="rId5" Type="http://schemas.openxmlformats.org/officeDocument/2006/relationships/image" Target="../media/image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72.png"/><Relationship Id="rId5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70.png"/><Relationship Id="rId5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82.png"/><Relationship Id="rId5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microsoftarchive/redis/release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9.png"/><Relationship Id="rId7" Type="http://schemas.openxmlformats.org/officeDocument/2006/relationships/image" Target="../media/image67.png"/><Relationship Id="rId8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hyperlink" Target="http://www.azul.com/downloads/zulu/" TargetMode="External"/><Relationship Id="rId5" Type="http://schemas.openxmlformats.org/officeDocument/2006/relationships/image" Target="../media/image76.png"/><Relationship Id="rId6" Type="http://schemas.openxmlformats.org/officeDocument/2006/relationships/image" Target="../media/image8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hyperlink" Target="http://www.azul.com/downloads/zulu/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8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hyperlink" Target="http://www.azul.com/downloads/zulu/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86.png"/><Relationship Id="rId7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hyperlink" Target="http://www.azul.com/downloads/zulu/" TargetMode="External"/><Relationship Id="rId5" Type="http://schemas.openxmlformats.org/officeDocument/2006/relationships/image" Target="../media/image78.png"/><Relationship Id="rId6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1.png"/><Relationship Id="rId4" Type="http://schemas.openxmlformats.org/officeDocument/2006/relationships/image" Target="../media/image38.png"/><Relationship Id="rId11" Type="http://schemas.openxmlformats.org/officeDocument/2006/relationships/image" Target="../media/image27.png"/><Relationship Id="rId10" Type="http://schemas.openxmlformats.org/officeDocument/2006/relationships/image" Target="../media/image29.png"/><Relationship Id="rId12" Type="http://schemas.openxmlformats.org/officeDocument/2006/relationships/image" Target="../media/image14.png"/><Relationship Id="rId9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3.png"/><Relationship Id="rId4" Type="http://schemas.openxmlformats.org/officeDocument/2006/relationships/image" Target="../media/image107.png"/><Relationship Id="rId5" Type="http://schemas.openxmlformats.org/officeDocument/2006/relationships/image" Target="../media/image88.png"/><Relationship Id="rId6" Type="http://schemas.openxmlformats.org/officeDocument/2006/relationships/image" Target="../media/image1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5.png"/><Relationship Id="rId4" Type="http://schemas.openxmlformats.org/officeDocument/2006/relationships/image" Target="../media/image10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4.png"/><Relationship Id="rId4" Type="http://schemas.openxmlformats.org/officeDocument/2006/relationships/image" Target="../media/image10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0.png"/><Relationship Id="rId13" Type="http://schemas.openxmlformats.org/officeDocument/2006/relationships/image" Target="../media/image17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5.png"/><Relationship Id="rId4" Type="http://schemas.openxmlformats.org/officeDocument/2006/relationships/image" Target="../media/image98.png"/><Relationship Id="rId9" Type="http://schemas.openxmlformats.org/officeDocument/2006/relationships/image" Target="../media/image110.png"/><Relationship Id="rId5" Type="http://schemas.openxmlformats.org/officeDocument/2006/relationships/image" Target="../media/image96.png"/><Relationship Id="rId6" Type="http://schemas.openxmlformats.org/officeDocument/2006/relationships/image" Target="../media/image120.png"/><Relationship Id="rId7" Type="http://schemas.openxmlformats.org/officeDocument/2006/relationships/image" Target="../media/image100.png"/><Relationship Id="rId8" Type="http://schemas.openxmlformats.org/officeDocument/2006/relationships/image" Target="../media/image9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2.png"/><Relationship Id="rId4" Type="http://schemas.openxmlformats.org/officeDocument/2006/relationships/image" Target="../media/image1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9.png"/><Relationship Id="rId4" Type="http://schemas.openxmlformats.org/officeDocument/2006/relationships/hyperlink" Target="https://vercel.com/doc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5.png"/><Relationship Id="rId4" Type="http://schemas.openxmlformats.org/officeDocument/2006/relationships/image" Target="../media/image10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6.png"/><Relationship Id="rId4" Type="http://schemas.openxmlformats.org/officeDocument/2006/relationships/hyperlink" Target="mailto:ubuntu@i9b201.p.ssafy.io" TargetMode="External"/><Relationship Id="rId5" Type="http://schemas.openxmlformats.org/officeDocument/2006/relationships/image" Target="../media/image12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5.png"/><Relationship Id="rId4" Type="http://schemas.openxmlformats.org/officeDocument/2006/relationships/image" Target="../media/image12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5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2.gif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8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61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0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4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1.gif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7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8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0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9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9.gif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4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8.gif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1.gif"/><Relationship Id="rId4" Type="http://schemas.openxmlformats.org/officeDocument/2006/relationships/image" Target="../media/image150.gif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52.gif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6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3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1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957800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CODEHIVE 산출물</a:t>
            </a:r>
            <a:endParaRPr b="1" sz="60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965" y="1241400"/>
            <a:ext cx="5950800" cy="10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172525" y="250950"/>
            <a:ext cx="185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Vite</a:t>
            </a:r>
            <a:r>
              <a:rPr b="1" lang="ko" sz="3000">
                <a:solidFill>
                  <a:schemeClr val="dk1"/>
                </a:solidFill>
              </a:rPr>
              <a:t>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172525" y="1133150"/>
            <a:ext cx="3550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튜토리얼 링크 : https://ko.vitejs.dev/guide/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172525" y="1552850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</a:t>
            </a:r>
            <a:r>
              <a:rPr lang="ko">
                <a:solidFill>
                  <a:schemeClr val="dk1"/>
                </a:solidFill>
              </a:rPr>
              <a:t>Command 창에 입력 : </a:t>
            </a:r>
            <a:r>
              <a:rPr lang="ko">
                <a:solidFill>
                  <a:schemeClr val="dk1"/>
                </a:solidFill>
              </a:rPr>
              <a:t>npm install -g vite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850" y="250950"/>
            <a:ext cx="980301" cy="7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50" y="1972550"/>
            <a:ext cx="35909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5303125" y="913850"/>
            <a:ext cx="3312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node.js 설치 후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solidFill>
                  <a:srgbClr val="FF0000"/>
                </a:solidFill>
              </a:rPr>
              <a:t>진행 필수!!</a:t>
            </a:r>
            <a:endParaRPr sz="3000"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025" y="3166875"/>
            <a:ext cx="35052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172525" y="2747175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. vite 설치 확인 : vite -version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2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공지사항 변경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38" name="Google Shape;93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735289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13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공지사항 삭제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4" name="Google Shape;94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735289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4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자료 추가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0" name="Google Shape;95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735289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5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자료 변경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6" name="Google Shape;95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735289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6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자료 삭제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62" name="Google Shape;96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735289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7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팀원 강퇴, 방장 위임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68" name="Google Shape;96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25" y="2858000"/>
            <a:ext cx="4491926" cy="20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25" y="897450"/>
            <a:ext cx="4491926" cy="18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17"/>
          <p:cNvSpPr txBox="1"/>
          <p:nvPr/>
        </p:nvSpPr>
        <p:spPr>
          <a:xfrm>
            <a:off x="5119575" y="1051800"/>
            <a:ext cx="385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멤버 버튼 클릭 후, 팀원에게 방장 위임</a:t>
            </a:r>
            <a:endParaRPr/>
          </a:p>
        </p:txBody>
      </p:sp>
      <p:sp>
        <p:nvSpPr>
          <p:cNvPr id="971" name="Google Shape;971;p117"/>
          <p:cNvSpPr txBox="1"/>
          <p:nvPr/>
        </p:nvSpPr>
        <p:spPr>
          <a:xfrm>
            <a:off x="5119575" y="2858000"/>
            <a:ext cx="385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. 멤버 버튼 클릭 후, 방장은 팀원을 강퇴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18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정보 수정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7" name="Google Shape;97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8839196" cy="404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19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나가기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83" name="Google Shape;98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8839196" cy="404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0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로그아웃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89" name="Google Shape;98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8839196" cy="404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1"/>
          <p:cNvSpPr txBox="1"/>
          <p:nvPr>
            <p:ph idx="1" type="subTitle"/>
          </p:nvPr>
        </p:nvSpPr>
        <p:spPr>
          <a:xfrm>
            <a:off x="132025" y="183775"/>
            <a:ext cx="8520600" cy="4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application.properties 작성법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hlink"/>
                </a:solidFill>
                <a:hlinkClick r:id="rId3"/>
              </a:rPr>
              <a:t>다운로드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172525" y="250950"/>
            <a:ext cx="532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React + Typescript</a:t>
            </a:r>
            <a:r>
              <a:rPr b="1" lang="ko" sz="3000">
                <a:solidFill>
                  <a:schemeClr val="dk1"/>
                </a:solidFill>
              </a:rPr>
              <a:t>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172525" y="1552850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. npm create vite@latest 입력 후 프로젝트명 입력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724150" y="1381625"/>
            <a:ext cx="24258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Vite</a:t>
            </a:r>
            <a:r>
              <a:rPr b="1" lang="ko" sz="3000">
                <a:solidFill>
                  <a:srgbClr val="FF0000"/>
                </a:solidFill>
              </a:rPr>
              <a:t> 설치 후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진행 필수!!</a:t>
            </a:r>
            <a:endParaRPr sz="300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875" y="179506"/>
            <a:ext cx="1128026" cy="79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350" y="239978"/>
            <a:ext cx="845399" cy="67818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5917625" y="302999"/>
            <a:ext cx="48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+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215050" y="979700"/>
            <a:ext cx="404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프로젝트를 만들려는 폴더에서 command 실행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50" y="1972550"/>
            <a:ext cx="29622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050" y="3155300"/>
            <a:ext cx="3892775" cy="16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172525" y="2658875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</a:t>
            </a:r>
            <a:r>
              <a:rPr lang="ko">
                <a:solidFill>
                  <a:schemeClr val="dk1"/>
                </a:solidFill>
              </a:rPr>
              <a:t>. framework </a:t>
            </a:r>
            <a:r>
              <a:rPr b="1" lang="ko">
                <a:solidFill>
                  <a:schemeClr val="dk1"/>
                </a:solidFill>
              </a:rPr>
              <a:t>React</a:t>
            </a:r>
            <a:r>
              <a:rPr lang="ko">
                <a:solidFill>
                  <a:schemeClr val="dk1"/>
                </a:solidFill>
              </a:rPr>
              <a:t> 선택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2"/>
          <p:cNvSpPr txBox="1"/>
          <p:nvPr>
            <p:ph idx="1" type="subTitle"/>
          </p:nvPr>
        </p:nvSpPr>
        <p:spPr>
          <a:xfrm>
            <a:off x="132025" y="183775"/>
            <a:ext cx="8520600" cy="4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버전 관리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ver 1.0 2023-08-16 이강호, 정민, 지민성 최초 작성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172525" y="250950"/>
            <a:ext cx="532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React + Typescript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875" y="179506"/>
            <a:ext cx="1128026" cy="79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350" y="239978"/>
            <a:ext cx="845399" cy="6781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5917625" y="302999"/>
            <a:ext cx="48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+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15050" y="979700"/>
            <a:ext cx="404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</a:t>
            </a:r>
            <a:r>
              <a:rPr lang="ko">
                <a:solidFill>
                  <a:schemeClr val="dk1"/>
                </a:solidFill>
              </a:rPr>
              <a:t>. variant </a:t>
            </a:r>
            <a:r>
              <a:rPr b="1" lang="ko">
                <a:solidFill>
                  <a:schemeClr val="dk1"/>
                </a:solidFill>
              </a:rPr>
              <a:t>Typescript + SWC</a:t>
            </a:r>
            <a:r>
              <a:rPr lang="ko">
                <a:solidFill>
                  <a:schemeClr val="dk1"/>
                </a:solidFill>
              </a:rPr>
              <a:t> 선택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50" y="1461200"/>
            <a:ext cx="3796425" cy="13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0325" y="1523100"/>
            <a:ext cx="2338750" cy="35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4376675" y="1103400"/>
            <a:ext cx="404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5</a:t>
            </a:r>
            <a:r>
              <a:rPr lang="ko">
                <a:solidFill>
                  <a:schemeClr val="dk1"/>
                </a:solidFill>
              </a:rPr>
              <a:t>. 정상적으로 만들어진 프로젝트 구조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172525" y="250950"/>
            <a:ext cx="532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React + Typescript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875" y="179506"/>
            <a:ext cx="1128026" cy="79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350" y="239978"/>
            <a:ext cx="845399" cy="6781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5917625" y="302999"/>
            <a:ext cx="48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+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15050" y="979700"/>
            <a:ext cx="404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4. variant </a:t>
            </a:r>
            <a:r>
              <a:rPr b="1" lang="ko">
                <a:solidFill>
                  <a:schemeClr val="dk1"/>
                </a:solidFill>
              </a:rPr>
              <a:t>Typescript + SWC</a:t>
            </a:r>
            <a:r>
              <a:rPr lang="ko">
                <a:solidFill>
                  <a:schemeClr val="dk1"/>
                </a:solidFill>
              </a:rPr>
              <a:t> 선택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325" y="1523100"/>
            <a:ext cx="2338750" cy="35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4376675" y="1103400"/>
            <a:ext cx="404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5. 정상적으로 만들어진 프로젝트 구조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/>
        </p:nvSpPr>
        <p:spPr>
          <a:xfrm>
            <a:off x="172525" y="250950"/>
            <a:ext cx="532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React + Typescript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875" y="179506"/>
            <a:ext cx="1128026" cy="79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350" y="239978"/>
            <a:ext cx="845399" cy="67818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5917625" y="302999"/>
            <a:ext cx="48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+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215050" y="979700"/>
            <a:ext cx="404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6</a:t>
            </a:r>
            <a:r>
              <a:rPr lang="ko">
                <a:solidFill>
                  <a:schemeClr val="dk1"/>
                </a:solidFill>
              </a:rPr>
              <a:t>. 만들어진 프로젝트경로에서 npm install 입력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50" y="1461975"/>
            <a:ext cx="33528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25" y="2272650"/>
            <a:ext cx="3819525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215050" y="1862025"/>
            <a:ext cx="1892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7</a:t>
            </a:r>
            <a:r>
              <a:rPr lang="ko">
                <a:solidFill>
                  <a:schemeClr val="dk1"/>
                </a:solidFill>
              </a:rPr>
              <a:t>. npm run dev 입력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8425" y="2272651"/>
            <a:ext cx="3819524" cy="2579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4728425" y="1862025"/>
            <a:ext cx="2697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8</a:t>
            </a:r>
            <a:r>
              <a:rPr lang="ko">
                <a:solidFill>
                  <a:schemeClr val="dk1"/>
                </a:solidFill>
              </a:rPr>
              <a:t>. 정상적으로 만들어진 사이트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/>
        </p:nvSpPr>
        <p:spPr>
          <a:xfrm>
            <a:off x="172525" y="250950"/>
            <a:ext cx="299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OpenVidu</a:t>
            </a:r>
            <a:r>
              <a:rPr b="1" lang="ko" sz="3000">
                <a:solidFill>
                  <a:schemeClr val="dk1"/>
                </a:solidFill>
              </a:rPr>
              <a:t>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172525" y="1552850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Command 창에 입력 : npm install openvidu-browser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5303125" y="913850"/>
            <a:ext cx="3312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node.js 설치 후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진행 필수!!</a:t>
            </a:r>
            <a:endParaRPr sz="3000"/>
          </a:p>
        </p:txBody>
      </p:sp>
      <p:sp>
        <p:nvSpPr>
          <p:cNvPr id="229" name="Google Shape;229;p27"/>
          <p:cNvSpPr txBox="1"/>
          <p:nvPr/>
        </p:nvSpPr>
        <p:spPr>
          <a:xfrm>
            <a:off x="172525" y="2747175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2. 해당 프로젝트 package.json에 아래와 같이 있는지 확인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5" y="1972550"/>
            <a:ext cx="4972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097" y="226786"/>
            <a:ext cx="2088475" cy="8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25" y="3166875"/>
            <a:ext cx="32861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/>
        </p:nvSpPr>
        <p:spPr>
          <a:xfrm>
            <a:off x="172525" y="250950"/>
            <a:ext cx="299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axios</a:t>
            </a:r>
            <a:r>
              <a:rPr b="1" lang="ko" sz="3000">
                <a:solidFill>
                  <a:schemeClr val="dk1"/>
                </a:solidFill>
              </a:rPr>
              <a:t>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172525" y="1552850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Command 창에 입력 : npm install axios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5303125" y="913850"/>
            <a:ext cx="3312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node.js 설치 후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진행 필수!!</a:t>
            </a:r>
            <a:endParaRPr sz="3000"/>
          </a:p>
        </p:txBody>
      </p:sp>
      <p:sp>
        <p:nvSpPr>
          <p:cNvPr id="240" name="Google Shape;240;p28"/>
          <p:cNvSpPr txBox="1"/>
          <p:nvPr/>
        </p:nvSpPr>
        <p:spPr>
          <a:xfrm>
            <a:off x="172525" y="2747175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해당 프로젝트 package.json에 아래와 같이 있는지 확인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301" y="311802"/>
            <a:ext cx="1591257" cy="54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25" y="2033500"/>
            <a:ext cx="3884375" cy="53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500" y="3166875"/>
            <a:ext cx="4720350" cy="13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/>
        </p:nvSpPr>
        <p:spPr>
          <a:xfrm>
            <a:off x="172525" y="250950"/>
            <a:ext cx="299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draft.j</a:t>
            </a:r>
            <a:r>
              <a:rPr b="1" lang="ko" sz="3000">
                <a:solidFill>
                  <a:schemeClr val="dk1"/>
                </a:solidFill>
              </a:rPr>
              <a:t>s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172525" y="1552850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Command 창에 입력 : </a:t>
            </a:r>
            <a:r>
              <a:rPr lang="ko">
                <a:solidFill>
                  <a:schemeClr val="dk1"/>
                </a:solidFill>
              </a:rPr>
              <a:t>npm install –save @types/draft-js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5303125" y="913850"/>
            <a:ext cx="3312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node.js 설치 후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진행 필수!!</a:t>
            </a:r>
            <a:endParaRPr sz="3000"/>
          </a:p>
        </p:txBody>
      </p:sp>
      <p:sp>
        <p:nvSpPr>
          <p:cNvPr id="251" name="Google Shape;251;p29"/>
          <p:cNvSpPr txBox="1"/>
          <p:nvPr/>
        </p:nvSpPr>
        <p:spPr>
          <a:xfrm>
            <a:off x="172525" y="2747175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해당 프로젝트 package.json에 아래와 같이 있는지 확인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00" y="246828"/>
            <a:ext cx="884291" cy="6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142250" y="1016050"/>
            <a:ext cx="5752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링크 : </a:t>
            </a:r>
            <a:r>
              <a:rPr lang="ko">
                <a:solidFill>
                  <a:schemeClr val="dk1"/>
                </a:solidFill>
              </a:rPr>
              <a:t>https://www.npmjs.com/package/@types/draft-js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4950"/>
            <a:ext cx="5212398" cy="4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9275"/>
            <a:ext cx="5150725" cy="9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172525" y="250950"/>
            <a:ext cx="473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codemirror</a:t>
            </a:r>
            <a:r>
              <a:rPr b="1" lang="ko" sz="3000">
                <a:solidFill>
                  <a:schemeClr val="dk1"/>
                </a:solidFill>
              </a:rPr>
              <a:t>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172525" y="1552850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Command 창에 입력 : npm install codemirror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5303125" y="913850"/>
            <a:ext cx="3312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node.js 설치 후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진행 필수!!</a:t>
            </a:r>
            <a:endParaRPr sz="3000"/>
          </a:p>
        </p:txBody>
      </p:sp>
      <p:sp>
        <p:nvSpPr>
          <p:cNvPr id="263" name="Google Shape;263;p30"/>
          <p:cNvSpPr txBox="1"/>
          <p:nvPr/>
        </p:nvSpPr>
        <p:spPr>
          <a:xfrm>
            <a:off x="172525" y="2747175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해당 프로젝트 package.json에 아래와 같이 있는지 확인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142250" y="1016050"/>
            <a:ext cx="5752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다운로드 링크 : https://www.npmjs.com/package/@types/draft-js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075" y="139453"/>
            <a:ext cx="1081302" cy="80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25" y="2089638"/>
            <a:ext cx="4410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25" y="3296825"/>
            <a:ext cx="30384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/>
        </p:nvSpPr>
        <p:spPr>
          <a:xfrm>
            <a:off x="172525" y="250950"/>
            <a:ext cx="473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react-quill</a:t>
            </a:r>
            <a:r>
              <a:rPr b="1" lang="ko" sz="3000">
                <a:solidFill>
                  <a:schemeClr val="dk1"/>
                </a:solidFill>
              </a:rPr>
              <a:t>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172525" y="1552850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Command 창에 입력 : npm install react-quill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5303125" y="913850"/>
            <a:ext cx="3312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node.js 설치 후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진행 필수!!</a:t>
            </a:r>
            <a:endParaRPr sz="3000"/>
          </a:p>
        </p:txBody>
      </p:sp>
      <p:sp>
        <p:nvSpPr>
          <p:cNvPr id="275" name="Google Shape;275;p31"/>
          <p:cNvSpPr txBox="1"/>
          <p:nvPr/>
        </p:nvSpPr>
        <p:spPr>
          <a:xfrm>
            <a:off x="172525" y="2747175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해당 프로젝트 package.json에 아래와 같이 있는지 확인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142250" y="1016050"/>
            <a:ext cx="5752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다운로드 링크 : https://www.npmjs.com/package/@types/draft-js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623" y="298951"/>
            <a:ext cx="122371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25" y="2089650"/>
            <a:ext cx="44862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25" y="3229450"/>
            <a:ext cx="2688032" cy="16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20800" y="82825"/>
            <a:ext cx="12852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목차</a:t>
            </a:r>
            <a:endParaRPr b="1" sz="3000"/>
          </a:p>
        </p:txBody>
      </p:sp>
      <p:sp>
        <p:nvSpPr>
          <p:cNvPr id="61" name="Google Shape;61;p14"/>
          <p:cNvSpPr txBox="1"/>
          <p:nvPr/>
        </p:nvSpPr>
        <p:spPr>
          <a:xfrm>
            <a:off x="271775" y="981525"/>
            <a:ext cx="24369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/>
              <a:t>사용기술 스택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ko" sz="1800"/>
              <a:t>프론트엔드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ko" sz="1800"/>
              <a:t>백엔드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ko" sz="1800"/>
              <a:t>인프라</a:t>
            </a:r>
            <a:endParaRPr sz="1800"/>
          </a:p>
        </p:txBody>
      </p:sp>
      <p:sp>
        <p:nvSpPr>
          <p:cNvPr id="62" name="Google Shape;62;p14"/>
          <p:cNvSpPr txBox="1"/>
          <p:nvPr/>
        </p:nvSpPr>
        <p:spPr>
          <a:xfrm>
            <a:off x="2793775" y="981525"/>
            <a:ext cx="25182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2.	</a:t>
            </a:r>
            <a:r>
              <a:rPr lang="ko" sz="1800">
                <a:solidFill>
                  <a:schemeClr val="dk2"/>
                </a:solidFill>
              </a:rPr>
              <a:t>기술 설치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ko" sz="1800">
                <a:solidFill>
                  <a:schemeClr val="dk2"/>
                </a:solidFill>
              </a:rPr>
              <a:t>프론트엔드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ko" sz="1800">
                <a:solidFill>
                  <a:schemeClr val="dk2"/>
                </a:solidFill>
              </a:rPr>
              <a:t>백엔드</a:t>
            </a:r>
            <a:endParaRPr sz="1800"/>
          </a:p>
        </p:txBody>
      </p:sp>
      <p:sp>
        <p:nvSpPr>
          <p:cNvPr id="63" name="Google Shape;63;p14"/>
          <p:cNvSpPr txBox="1"/>
          <p:nvPr/>
        </p:nvSpPr>
        <p:spPr>
          <a:xfrm>
            <a:off x="5562850" y="981525"/>
            <a:ext cx="25182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3</a:t>
            </a:r>
            <a:r>
              <a:rPr lang="ko" sz="1800">
                <a:solidFill>
                  <a:schemeClr val="dk2"/>
                </a:solidFill>
              </a:rPr>
              <a:t>.	</a:t>
            </a:r>
            <a:r>
              <a:rPr lang="ko" sz="1800">
                <a:solidFill>
                  <a:schemeClr val="dk2"/>
                </a:solidFill>
              </a:rPr>
              <a:t>실행방법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ko" sz="1800">
                <a:solidFill>
                  <a:schemeClr val="dk2"/>
                </a:solidFill>
              </a:rPr>
              <a:t>공통</a:t>
            </a:r>
            <a:endParaRPr sz="1800">
              <a:solidFill>
                <a:schemeClr val="accen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ko" sz="1800">
                <a:solidFill>
                  <a:schemeClr val="dk2"/>
                </a:solidFill>
              </a:rPr>
              <a:t>프론트엔드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ko" sz="1800">
                <a:solidFill>
                  <a:schemeClr val="dk2"/>
                </a:solidFill>
              </a:rPr>
              <a:t>백엔드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71775" y="2829725"/>
            <a:ext cx="24369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4.	프로젝트 소스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ko" sz="1800"/>
              <a:t>프론트엔드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ko" sz="1800"/>
              <a:t>백엔드</a:t>
            </a:r>
            <a:endParaRPr sz="1800"/>
          </a:p>
        </p:txBody>
      </p:sp>
      <p:sp>
        <p:nvSpPr>
          <p:cNvPr id="65" name="Google Shape;65;p14"/>
          <p:cNvSpPr txBox="1"/>
          <p:nvPr/>
        </p:nvSpPr>
        <p:spPr>
          <a:xfrm>
            <a:off x="2793775" y="2746300"/>
            <a:ext cx="24369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5</a:t>
            </a:r>
            <a:r>
              <a:rPr lang="ko" sz="1800"/>
              <a:t>.	배포방법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ko" sz="1800"/>
              <a:t>프론트엔드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ko" sz="1800"/>
              <a:t>백엔드</a:t>
            </a:r>
            <a:endParaRPr sz="1800"/>
          </a:p>
        </p:txBody>
      </p:sp>
      <p:sp>
        <p:nvSpPr>
          <p:cNvPr id="66" name="Google Shape;66;p14"/>
          <p:cNvSpPr txBox="1"/>
          <p:nvPr/>
        </p:nvSpPr>
        <p:spPr>
          <a:xfrm>
            <a:off x="5562850" y="2746300"/>
            <a:ext cx="2223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6</a:t>
            </a:r>
            <a:r>
              <a:rPr lang="ko" sz="1800"/>
              <a:t>.	시연 시나리오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/>
        </p:nvSpPr>
        <p:spPr>
          <a:xfrm>
            <a:off x="172525" y="250950"/>
            <a:ext cx="473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yjs</a:t>
            </a:r>
            <a:r>
              <a:rPr b="1" lang="ko" sz="3000">
                <a:solidFill>
                  <a:schemeClr val="dk1"/>
                </a:solidFill>
              </a:rPr>
              <a:t>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172525" y="1552850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Command 창에 입력 : npm install yjs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5303125" y="913850"/>
            <a:ext cx="3312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node.js 설치 후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</a:rPr>
              <a:t>진행 필수!!</a:t>
            </a:r>
            <a:endParaRPr sz="3000"/>
          </a:p>
        </p:txBody>
      </p:sp>
      <p:sp>
        <p:nvSpPr>
          <p:cNvPr id="287" name="Google Shape;287;p32"/>
          <p:cNvSpPr txBox="1"/>
          <p:nvPr/>
        </p:nvSpPr>
        <p:spPr>
          <a:xfrm>
            <a:off x="172525" y="2747175"/>
            <a:ext cx="4782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해당 프로젝트 package.json에 아래와 같이 있는지 확인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142250" y="1016050"/>
            <a:ext cx="5752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튜토리얼</a:t>
            </a:r>
            <a:r>
              <a:rPr lang="ko">
                <a:solidFill>
                  <a:schemeClr val="dk1"/>
                </a:solidFill>
              </a:rPr>
              <a:t> 링크 : </a:t>
            </a:r>
            <a:r>
              <a:rPr lang="ko">
                <a:solidFill>
                  <a:schemeClr val="dk1"/>
                </a:solidFill>
              </a:rPr>
              <a:t>https://docs.yjs.dev/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074" y="324580"/>
            <a:ext cx="1757050" cy="57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25" y="2035100"/>
            <a:ext cx="37052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25" y="3166875"/>
            <a:ext cx="2661625" cy="17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b. 백</a:t>
            </a:r>
            <a:r>
              <a:rPr b="1" lang="ko" sz="6000"/>
              <a:t>엔드</a:t>
            </a:r>
            <a:endParaRPr b="1"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MySQL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450" y="130313"/>
            <a:ext cx="1361426" cy="7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/>
        </p:nvSpPr>
        <p:spPr>
          <a:xfrm>
            <a:off x="211000" y="10513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mysql-installer-community-8.0.33.0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25" y="2054325"/>
            <a:ext cx="2676175" cy="8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172525" y="1552838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제공된 installer 실행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72550"/>
            <a:ext cx="3257799" cy="24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4485375" y="1471038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. Developer Default 클릭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85675"/>
            <a:ext cx="2538822" cy="1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MySQL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450" y="130313"/>
            <a:ext cx="1361426" cy="7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/>
        </p:nvSpPr>
        <p:spPr>
          <a:xfrm>
            <a:off x="211000" y="10513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mysql-installer-community-8.0.33.0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172525" y="1552838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</a:t>
            </a:r>
            <a:r>
              <a:rPr lang="ko">
                <a:solidFill>
                  <a:schemeClr val="dk1"/>
                </a:solidFill>
              </a:rPr>
              <a:t>. Execute 실행 후, next 클릭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4237875" y="1471038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3-1. 설치자 로컬 환경에 따라 추가적인 설치필요.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00" y="2054350"/>
            <a:ext cx="2538822" cy="19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9499" y="2054346"/>
            <a:ext cx="3075612" cy="1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MySQL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450" y="130313"/>
            <a:ext cx="1361426" cy="7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 txBox="1"/>
          <p:nvPr/>
        </p:nvSpPr>
        <p:spPr>
          <a:xfrm>
            <a:off x="211000" y="10513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mysql-installer-community-8.0.33.0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172525" y="1552850"/>
            <a:ext cx="2332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3-2. Execute 완료 된 모습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01" y="2093500"/>
            <a:ext cx="3191324" cy="24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250" y="2458275"/>
            <a:ext cx="3191324" cy="242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4013475" y="1552850"/>
            <a:ext cx="5032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</a:t>
            </a:r>
            <a:r>
              <a:rPr lang="ko">
                <a:solidFill>
                  <a:schemeClr val="dk1"/>
                </a:solidFill>
              </a:rPr>
              <a:t>. port 설정 (3306)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</a:t>
            </a:r>
            <a:r>
              <a:rPr lang="ko" sz="1100">
                <a:solidFill>
                  <a:srgbClr val="FF0000"/>
                </a:solidFill>
              </a:rPr>
              <a:t>(로컬에 이미 MariaDB나 다른 DB가 설치되어있다면 포트번호 주의 요망!)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MySQL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450" y="130313"/>
            <a:ext cx="1361426" cy="7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/>
        </p:nvSpPr>
        <p:spPr>
          <a:xfrm>
            <a:off x="211000" y="10513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mysql-installer-community-8.0.33.0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72525" y="1552850"/>
            <a:ext cx="2332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5</a:t>
            </a:r>
            <a:r>
              <a:rPr lang="ko">
                <a:solidFill>
                  <a:schemeClr val="dk1"/>
                </a:solidFill>
              </a:rPr>
              <a:t>. id, password 설정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97" y="2147375"/>
            <a:ext cx="3497575" cy="26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2057172" y="1588825"/>
            <a:ext cx="218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id: </a:t>
            </a:r>
            <a:r>
              <a:rPr lang="ko"/>
              <a:t>root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password: ssafy1234</a:t>
            </a:r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999" y="2147375"/>
            <a:ext cx="3204801" cy="24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4965750" y="1552850"/>
            <a:ext cx="5376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6</a:t>
            </a:r>
            <a:r>
              <a:rPr lang="ko">
                <a:solidFill>
                  <a:schemeClr val="dk1"/>
                </a:solidFill>
              </a:rPr>
              <a:t>. 5번에서 설정한 id, password 입력 후, check 실행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설치 및 설정 완료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MySQL 에러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450" y="130313"/>
            <a:ext cx="1361426" cy="7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/>
        </p:nvSpPr>
        <p:spPr>
          <a:xfrm>
            <a:off x="211000" y="10513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mysql-installer-community-8.0.33.0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172525" y="1552850"/>
            <a:ext cx="8502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설치 후, 실행했을 때 에러가 발생할 수 있습니다.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600" y="1634213"/>
            <a:ext cx="3277625" cy="2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/>
        </p:nvSpPr>
        <p:spPr>
          <a:xfrm>
            <a:off x="211000" y="1972550"/>
            <a:ext cx="8502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path 설정이 제대로 되지 않아서 발생했으므로, 프로그램 경로를 설정해주면 해결됩니다.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50" y="2390775"/>
            <a:ext cx="36766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/>
          <p:nvPr/>
        </p:nvSpPr>
        <p:spPr>
          <a:xfrm>
            <a:off x="172525" y="2830650"/>
            <a:ext cx="8502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각자가 설치한 경로의 bin 폴더까지 접근하고, 경로를 복사합니다. 시스템 속성에 가서 path를 입력, 저장.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144" y="3170950"/>
            <a:ext cx="4121100" cy="18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9950" y="3250350"/>
            <a:ext cx="3975275" cy="18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MySQL 삭제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450" y="130313"/>
            <a:ext cx="1361426" cy="7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211000" y="10513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mysql-installer-community-8.0.33.0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172525" y="1552850"/>
            <a:ext cx="6794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설치 과정에서 설정이 잘못되었을 경우, MySQL을 삭제하는 과정입니다.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50" y="2571750"/>
            <a:ext cx="3682526" cy="19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172525" y="2054338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제어판에서 삭제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7" name="Google Shape;3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425" y="2607022"/>
            <a:ext cx="3165701" cy="18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/>
        </p:nvSpPr>
        <p:spPr>
          <a:xfrm>
            <a:off x="3851900" y="2152050"/>
            <a:ext cx="5440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. 제어판 삭제 후, 설정의 “앱 및 기능”에서 MySQL 관련 삭제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MySQL 삭제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450" y="130313"/>
            <a:ext cx="1361426" cy="7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 txBox="1"/>
          <p:nvPr/>
        </p:nvSpPr>
        <p:spPr>
          <a:xfrm>
            <a:off x="211000" y="10513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mysql-installer-community-8.0.33.0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172525" y="1552850"/>
            <a:ext cx="6794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설치 과정에서 설정이 잘못되었을 경우, MySQL을 삭제하는 과정입니다.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172525" y="2054338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</a:t>
            </a:r>
            <a:r>
              <a:rPr lang="ko">
                <a:solidFill>
                  <a:schemeClr val="dk1"/>
                </a:solidFill>
              </a:rPr>
              <a:t>. AppData에서 MySQL 삭제	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49" y="2755750"/>
            <a:ext cx="3169401" cy="18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575" y="2755750"/>
            <a:ext cx="3139433" cy="18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 txBox="1"/>
          <p:nvPr/>
        </p:nvSpPr>
        <p:spPr>
          <a:xfrm>
            <a:off x="4474638" y="2154288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</a:t>
            </a:r>
            <a:r>
              <a:rPr lang="ko">
                <a:solidFill>
                  <a:schemeClr val="dk1"/>
                </a:solidFill>
              </a:rPr>
              <a:t>. ProgramData에서 MySQL 삭제	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/>
        </p:nvSpPr>
        <p:spPr>
          <a:xfrm>
            <a:off x="172525" y="2509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Redis 설치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211000" y="10513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Redis0x64-3.0.504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172525" y="1552850"/>
            <a:ext cx="861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제공된 설치 installer를 실행 혹은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https://github.com/microsoftarchive/redis/releases</a:t>
            </a:r>
            <a:r>
              <a:rPr lang="ko">
                <a:solidFill>
                  <a:schemeClr val="dk1"/>
                </a:solidFill>
              </a:rPr>
              <a:t> 주소에서 설치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8" name="Google Shape;3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975" y="316891"/>
            <a:ext cx="1540017" cy="5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1075" y="2013725"/>
            <a:ext cx="5051366" cy="28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ctr">
              <a:spcBef>
                <a:spcPts val="0"/>
              </a:spcBef>
              <a:spcAft>
                <a:spcPts val="0"/>
              </a:spcAft>
              <a:buSzPts val="6000"/>
              <a:buAutoNum type="arabicPeriod"/>
            </a:pPr>
            <a:r>
              <a:rPr b="1" lang="ko" sz="6000"/>
              <a:t>사용기술 스택</a:t>
            </a:r>
            <a:endParaRPr b="1"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/>
        </p:nvSpPr>
        <p:spPr>
          <a:xfrm>
            <a:off x="172525" y="2509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Redis 설치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211000" y="10513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Redis0x64-3.0.504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6" name="Google Shape;3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975" y="316891"/>
            <a:ext cx="1540017" cy="5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2"/>
          <p:cNvSpPr txBox="1"/>
          <p:nvPr/>
        </p:nvSpPr>
        <p:spPr>
          <a:xfrm>
            <a:off x="211000" y="1572413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installer 실행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25" y="2093500"/>
            <a:ext cx="2022475" cy="157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 txBox="1"/>
          <p:nvPr/>
        </p:nvSpPr>
        <p:spPr>
          <a:xfrm>
            <a:off x="3469125" y="1563775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설치경로 (Default 사용)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0" name="Google Shape;4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125" y="1966400"/>
            <a:ext cx="2180302" cy="17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426" y="2036225"/>
            <a:ext cx="2180301" cy="16930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2"/>
          <p:cNvSpPr txBox="1"/>
          <p:nvPr/>
        </p:nvSpPr>
        <p:spPr>
          <a:xfrm>
            <a:off x="6579975" y="1396350"/>
            <a:ext cx="2329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</a:t>
            </a:r>
            <a:r>
              <a:rPr lang="ko">
                <a:solidFill>
                  <a:schemeClr val="dk1"/>
                </a:solidFill>
              </a:rPr>
              <a:t>.Redis 포트 설정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(Default 6379 사용)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/>
          <p:nvPr/>
        </p:nvSpPr>
        <p:spPr>
          <a:xfrm>
            <a:off x="172525" y="2509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Redis 설치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43"/>
          <p:cNvSpPr txBox="1"/>
          <p:nvPr/>
        </p:nvSpPr>
        <p:spPr>
          <a:xfrm>
            <a:off x="275875" y="8974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Redis0x64-3.0.504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9" name="Google Shape;4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975" y="316891"/>
            <a:ext cx="1540017" cy="5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/>
        </p:nvSpPr>
        <p:spPr>
          <a:xfrm>
            <a:off x="692900" y="1455600"/>
            <a:ext cx="2391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</a:t>
            </a:r>
            <a:r>
              <a:rPr lang="ko">
                <a:solidFill>
                  <a:schemeClr val="dk1"/>
                </a:solidFill>
              </a:rPr>
              <a:t>. next 클릭(설치완료)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1" name="Google Shape;4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675" y="1912376"/>
            <a:ext cx="2268575" cy="17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4950" y="2064350"/>
            <a:ext cx="2269346" cy="16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3234950" y="1508125"/>
            <a:ext cx="2391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5</a:t>
            </a:r>
            <a:r>
              <a:rPr lang="ko">
                <a:solidFill>
                  <a:schemeClr val="dk1"/>
                </a:solidFill>
              </a:rPr>
              <a:t>. redis-server.exe 실행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5777000" y="1508125"/>
            <a:ext cx="2391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6</a:t>
            </a:r>
            <a:r>
              <a:rPr lang="ko">
                <a:solidFill>
                  <a:schemeClr val="dk1"/>
                </a:solidFill>
              </a:rPr>
              <a:t>. redis-cli.exe 실행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5" name="Google Shape;41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9900" y="2064350"/>
            <a:ext cx="2269350" cy="160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1947" y="3816175"/>
            <a:ext cx="1960326" cy="10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5524" y="3802775"/>
            <a:ext cx="2114850" cy="101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zulu을 이용한 Java 17 설치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3" name="Google Shape;423;p44"/>
          <p:cNvSpPr txBox="1"/>
          <p:nvPr/>
        </p:nvSpPr>
        <p:spPr>
          <a:xfrm>
            <a:off x="275875" y="8974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zulu17.42.19-ca-jdk17.0.7-win_x64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275875" y="1854075"/>
            <a:ext cx="5215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installer 실행 및 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   모든 과정 Default 값으로 설치 완료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525" y="250940"/>
            <a:ext cx="1395548" cy="6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172525" y="1317150"/>
            <a:ext cx="861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제공된 설치 installer를 실행 혹은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http://www.azul.com/downloads/zulu/</a:t>
            </a:r>
            <a:r>
              <a:rPr lang="ko">
                <a:solidFill>
                  <a:schemeClr val="dk1"/>
                </a:solidFill>
              </a:rPr>
              <a:t> 에서 다운로드 받습니다.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7" name="Google Shape;42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63" y="2571750"/>
            <a:ext cx="2498574" cy="19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3175" y="2571750"/>
            <a:ext cx="2950799" cy="19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4"/>
          <p:cNvSpPr txBox="1"/>
          <p:nvPr/>
        </p:nvSpPr>
        <p:spPr>
          <a:xfrm>
            <a:off x="4683175" y="1944450"/>
            <a:ext cx="2498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로컬 컴퓨터의 환경설정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zulu을 이용한 Java 17 설치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275875" y="8974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zulu17.42.19-ca-jdk17.0.7-win_x64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275875" y="1854075"/>
            <a:ext cx="5215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3. 시스템 속성에서 환경변수 설정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7" name="Google Shape;4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525" y="250940"/>
            <a:ext cx="1395548" cy="6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5"/>
          <p:cNvSpPr txBox="1"/>
          <p:nvPr/>
        </p:nvSpPr>
        <p:spPr>
          <a:xfrm>
            <a:off x="172525" y="1317150"/>
            <a:ext cx="861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제공된 설치 installer를 실행 혹은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http://www.azul.com/downloads/zulu/</a:t>
            </a:r>
            <a:r>
              <a:rPr lang="ko">
                <a:solidFill>
                  <a:schemeClr val="dk1"/>
                </a:solidFill>
              </a:rPr>
              <a:t> 에서 다운로드 받습니다.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4683175" y="19444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</a:t>
            </a:r>
            <a:r>
              <a:rPr lang="ko">
                <a:solidFill>
                  <a:schemeClr val="dk1"/>
                </a:solidFill>
              </a:rPr>
              <a:t>. 시스템 변수에서 “새로 만들기” 클릭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0" y="2571750"/>
            <a:ext cx="2782168" cy="23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5598" y="2516550"/>
            <a:ext cx="2220221" cy="24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zulu을 이용한 Java 17 설치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46"/>
          <p:cNvSpPr txBox="1"/>
          <p:nvPr/>
        </p:nvSpPr>
        <p:spPr>
          <a:xfrm>
            <a:off x="275875" y="8974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zulu17.42.19-ca-jdk17.0.7-win_x64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8" name="Google Shape;448;p46"/>
          <p:cNvSpPr txBox="1"/>
          <p:nvPr/>
        </p:nvSpPr>
        <p:spPr>
          <a:xfrm>
            <a:off x="275875" y="1854075"/>
            <a:ext cx="6221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5. JAVA_HOME으로 1번의 zulu 설치한 경로를 “변수 값”으로 입력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9" name="Google Shape;4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525" y="250940"/>
            <a:ext cx="1395548" cy="6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6"/>
          <p:cNvSpPr txBox="1"/>
          <p:nvPr/>
        </p:nvSpPr>
        <p:spPr>
          <a:xfrm>
            <a:off x="172525" y="1317150"/>
            <a:ext cx="861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제공된 설치 installer를 실행 혹은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http://www.azul.com/downloads/zulu/</a:t>
            </a:r>
            <a:r>
              <a:rPr lang="ko">
                <a:solidFill>
                  <a:schemeClr val="dk1"/>
                </a:solidFill>
              </a:rPr>
              <a:t> 에서 다운로드 받습니다.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1" name="Google Shape;4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875" y="3730193"/>
            <a:ext cx="3850550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300" y="2273775"/>
            <a:ext cx="2238140" cy="10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7124" y="3121024"/>
            <a:ext cx="2922575" cy="17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6"/>
          <p:cNvSpPr txBox="1"/>
          <p:nvPr/>
        </p:nvSpPr>
        <p:spPr>
          <a:xfrm>
            <a:off x="3612599" y="2313813"/>
            <a:ext cx="5531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6. “확인” 클릭하면 해당 경로로 JAVA 실행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로컬 컴퓨터에서 자바를 통해 컴파일하고, 사용할 때, 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JAVA_HOME에 입력된 경로에 들어가서 JAVA을 실행시킴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zulu을 이용한 Java 17 설치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0" name="Google Shape;460;p47"/>
          <p:cNvSpPr txBox="1"/>
          <p:nvPr/>
        </p:nvSpPr>
        <p:spPr>
          <a:xfrm>
            <a:off x="275875" y="8974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zulu17.42.19-ca-jdk17.0.7-win_x64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4282913" y="1798475"/>
            <a:ext cx="5109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8. java -version 명령어를 프롬프트 창에 입력하면 경로 출력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2" name="Google Shape;4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525" y="250940"/>
            <a:ext cx="1395548" cy="6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 txBox="1"/>
          <p:nvPr/>
        </p:nvSpPr>
        <p:spPr>
          <a:xfrm>
            <a:off x="172525" y="1317150"/>
            <a:ext cx="861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제공된 설치 installer를 실행 혹은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http://www.azul.com/downloads/zulu/</a:t>
            </a:r>
            <a:r>
              <a:rPr lang="ko">
                <a:solidFill>
                  <a:schemeClr val="dk1"/>
                </a:solidFill>
              </a:rPr>
              <a:t> 에서 다운로드 받습니다.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4" name="Google Shape;46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00" y="2511475"/>
            <a:ext cx="3240550" cy="21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0923" y="2571750"/>
            <a:ext cx="3193575" cy="5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 txBox="1"/>
          <p:nvPr/>
        </p:nvSpPr>
        <p:spPr>
          <a:xfrm>
            <a:off x="320788" y="1798475"/>
            <a:ext cx="5109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7. Path 경로 추가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Build Gradle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172525" y="897450"/>
            <a:ext cx="861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build.gradle에서 실행하면 필요한 라이브러리들이 설치 됨.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redis 같은 라이브러리들은 “포팅매뉴얼”의 내용대로 Redis를 설치한 후에 build.gradle해야 실행됨.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3" name="Google Shape;4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2033425"/>
            <a:ext cx="4458973" cy="22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500" y="2034538"/>
            <a:ext cx="4458974" cy="221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Build Gradle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>
            <a:off x="172525" y="897450"/>
            <a:ext cx="861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라이브러리 버전, Spring Boot 버전으로 인해 필요한 라이브러리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1" name="Google Shape;4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100" y="1668899"/>
            <a:ext cx="5854698" cy="30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Build Gradle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50"/>
          <p:cNvSpPr txBox="1"/>
          <p:nvPr/>
        </p:nvSpPr>
        <p:spPr>
          <a:xfrm>
            <a:off x="172525" y="897450"/>
            <a:ext cx="861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JPA, Spring Boot Starter, Lombok, mysql-connector-j 명시 되었는지 확인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63" y="1437625"/>
            <a:ext cx="6210323" cy="311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3. 실행 방법</a:t>
            </a:r>
            <a:endParaRPr b="1"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154475" y="150225"/>
            <a:ext cx="3767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a. 프론트엔드</a:t>
            </a:r>
            <a:endParaRPr b="1" sz="3000"/>
          </a:p>
        </p:txBody>
      </p:sp>
      <p:sp>
        <p:nvSpPr>
          <p:cNvPr id="77" name="Google Shape;77;p16"/>
          <p:cNvSpPr txBox="1"/>
          <p:nvPr/>
        </p:nvSpPr>
        <p:spPr>
          <a:xfrm>
            <a:off x="181625" y="2856300"/>
            <a:ext cx="2095800" cy="2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</a:t>
            </a:r>
            <a:r>
              <a:rPr lang="ko">
                <a:solidFill>
                  <a:schemeClr val="dk1"/>
                </a:solidFill>
              </a:rPr>
              <a:t>.   node.js : 18.16.1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.   </a:t>
            </a:r>
            <a:r>
              <a:rPr lang="ko">
                <a:solidFill>
                  <a:schemeClr val="dk1"/>
                </a:solidFill>
              </a:rPr>
              <a:t>Vite : 4.4.0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  </a:t>
            </a:r>
            <a:r>
              <a:rPr lang="ko">
                <a:solidFill>
                  <a:schemeClr val="dk1"/>
                </a:solidFill>
              </a:rPr>
              <a:t>React : 18.2.0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  </a:t>
            </a:r>
            <a:r>
              <a:rPr lang="ko">
                <a:solidFill>
                  <a:schemeClr val="dk1"/>
                </a:solidFill>
              </a:rPr>
              <a:t>Typescript : 5.0.2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  openVidu : 2.28.0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  axios : 1.4.0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  draft.js : 0.11.7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8.   codemirror : 6.0.1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9.   react-quill : 2.0.0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10. yjs : 13.6.7</a:t>
            </a:r>
            <a:endParaRPr/>
          </a:p>
        </p:txBody>
      </p:sp>
      <p:grpSp>
        <p:nvGrpSpPr>
          <p:cNvPr id="78" name="Google Shape;78;p16"/>
          <p:cNvGrpSpPr/>
          <p:nvPr/>
        </p:nvGrpSpPr>
        <p:grpSpPr>
          <a:xfrm>
            <a:off x="4904850" y="709303"/>
            <a:ext cx="1180500" cy="1014973"/>
            <a:chOff x="1439225" y="1039488"/>
            <a:chExt cx="1180500" cy="1265237"/>
          </a:xfrm>
        </p:grpSpPr>
        <p:pic>
          <p:nvPicPr>
            <p:cNvPr id="79" name="Google Shape;7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06775" y="1039488"/>
              <a:ext cx="845399" cy="84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6"/>
            <p:cNvSpPr txBox="1"/>
            <p:nvPr/>
          </p:nvSpPr>
          <p:spPr>
            <a:xfrm>
              <a:off x="1439225" y="1942025"/>
              <a:ext cx="11805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Typescript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1" name="Google Shape;81;p16"/>
          <p:cNvGrpSpPr/>
          <p:nvPr/>
        </p:nvGrpSpPr>
        <p:grpSpPr>
          <a:xfrm>
            <a:off x="375276" y="818162"/>
            <a:ext cx="1064535" cy="966559"/>
            <a:chOff x="2729200" y="1136537"/>
            <a:chExt cx="1064535" cy="1168188"/>
          </a:xfrm>
        </p:grpSpPr>
        <p:pic>
          <p:nvPicPr>
            <p:cNvPr id="82" name="Google Shape;8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29200" y="1136537"/>
              <a:ext cx="1064535" cy="65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6"/>
            <p:cNvSpPr txBox="1"/>
            <p:nvPr/>
          </p:nvSpPr>
          <p:spPr>
            <a:xfrm>
              <a:off x="2793463" y="1942025"/>
              <a:ext cx="936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node.js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4" name="Google Shape;84;p16"/>
          <p:cNvGrpSpPr/>
          <p:nvPr/>
        </p:nvGrpSpPr>
        <p:grpSpPr>
          <a:xfrm>
            <a:off x="3387375" y="665281"/>
            <a:ext cx="1128026" cy="1103054"/>
            <a:chOff x="154475" y="951450"/>
            <a:chExt cx="1128026" cy="1353275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475" y="951450"/>
              <a:ext cx="1128026" cy="98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6"/>
            <p:cNvSpPr txBox="1"/>
            <p:nvPr/>
          </p:nvSpPr>
          <p:spPr>
            <a:xfrm>
              <a:off x="361625" y="1942025"/>
              <a:ext cx="7137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React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7" name="Google Shape;87;p16"/>
          <p:cNvGrpSpPr/>
          <p:nvPr/>
        </p:nvGrpSpPr>
        <p:grpSpPr>
          <a:xfrm>
            <a:off x="1722727" y="683225"/>
            <a:ext cx="1265226" cy="1135826"/>
            <a:chOff x="4004025" y="864025"/>
            <a:chExt cx="1265226" cy="1506800"/>
          </a:xfrm>
        </p:grpSpPr>
        <p:pic>
          <p:nvPicPr>
            <p:cNvPr id="88" name="Google Shape;8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04025" y="864025"/>
              <a:ext cx="1265226" cy="126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6"/>
            <p:cNvSpPr txBox="1"/>
            <p:nvPr/>
          </p:nvSpPr>
          <p:spPr>
            <a:xfrm>
              <a:off x="4355988" y="2008125"/>
              <a:ext cx="7137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Vite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1988650" y="1895306"/>
            <a:ext cx="877500" cy="811468"/>
            <a:chOff x="1835950" y="2351700"/>
            <a:chExt cx="877500" cy="1093475"/>
          </a:xfrm>
        </p:grpSpPr>
        <p:pic>
          <p:nvPicPr>
            <p:cNvPr id="91" name="Google Shape;91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29675" y="2351700"/>
              <a:ext cx="690050" cy="69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 txBox="1"/>
            <p:nvPr/>
          </p:nvSpPr>
          <p:spPr>
            <a:xfrm>
              <a:off x="1835950" y="3082475"/>
              <a:ext cx="8775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draft.js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3338550" y="1895333"/>
            <a:ext cx="1265100" cy="884780"/>
            <a:chOff x="2808201" y="2259950"/>
            <a:chExt cx="1265100" cy="1195325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55900" y="2259950"/>
              <a:ext cx="832625" cy="83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6"/>
            <p:cNvSpPr txBox="1"/>
            <p:nvPr/>
          </p:nvSpPr>
          <p:spPr>
            <a:xfrm>
              <a:off x="2808201" y="3092575"/>
              <a:ext cx="12651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codemirror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4843275" y="1956633"/>
            <a:ext cx="1265100" cy="884779"/>
            <a:chOff x="4168051" y="2382425"/>
            <a:chExt cx="1265100" cy="1072850"/>
          </a:xfrm>
        </p:grpSpPr>
        <p:pic>
          <p:nvPicPr>
            <p:cNvPr id="97" name="Google Shape;97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48935" y="2382425"/>
              <a:ext cx="1020306" cy="60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6"/>
            <p:cNvSpPr txBox="1"/>
            <p:nvPr/>
          </p:nvSpPr>
          <p:spPr>
            <a:xfrm>
              <a:off x="4168051" y="3092575"/>
              <a:ext cx="12651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React-Quill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6108374" y="1964030"/>
            <a:ext cx="1757050" cy="811505"/>
            <a:chOff x="5385025" y="2247012"/>
            <a:chExt cx="1757050" cy="1241213"/>
          </a:xfrm>
        </p:grpSpPr>
        <p:pic>
          <p:nvPicPr>
            <p:cNvPr id="100" name="Google Shape;100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85025" y="2247012"/>
              <a:ext cx="1757050" cy="87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6"/>
            <p:cNvSpPr txBox="1"/>
            <p:nvPr/>
          </p:nvSpPr>
          <p:spPr>
            <a:xfrm>
              <a:off x="6025351" y="3125525"/>
              <a:ext cx="476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Yjs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02" name="Google Shape;102;p16"/>
          <p:cNvGrpSpPr/>
          <p:nvPr/>
        </p:nvGrpSpPr>
        <p:grpSpPr>
          <a:xfrm>
            <a:off x="6347937" y="818183"/>
            <a:ext cx="1690138" cy="1014951"/>
            <a:chOff x="5418475" y="961726"/>
            <a:chExt cx="1690138" cy="1298224"/>
          </a:xfrm>
        </p:grpSpPr>
        <p:pic>
          <p:nvPicPr>
            <p:cNvPr id="103" name="Google Shape;103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18475" y="961726"/>
              <a:ext cx="1690138" cy="878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6"/>
            <p:cNvSpPr txBox="1"/>
            <p:nvPr/>
          </p:nvSpPr>
          <p:spPr>
            <a:xfrm>
              <a:off x="5418475" y="1897250"/>
              <a:ext cx="11805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OpenVidu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05" name="Google Shape;105;p16"/>
          <p:cNvGrpSpPr/>
          <p:nvPr/>
        </p:nvGrpSpPr>
        <p:grpSpPr>
          <a:xfrm>
            <a:off x="154476" y="1895277"/>
            <a:ext cx="1591257" cy="884805"/>
            <a:chOff x="154475" y="2247000"/>
            <a:chExt cx="1591257" cy="1055350"/>
          </a:xfrm>
        </p:grpSpPr>
        <p:pic>
          <p:nvPicPr>
            <p:cNvPr id="106" name="Google Shape;10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54475" y="2247000"/>
              <a:ext cx="1591257" cy="649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6"/>
            <p:cNvSpPr txBox="1"/>
            <p:nvPr/>
          </p:nvSpPr>
          <p:spPr>
            <a:xfrm>
              <a:off x="621950" y="2939650"/>
              <a:ext cx="720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Poppins"/>
                  <a:ea typeface="Poppins"/>
                  <a:cs typeface="Poppins"/>
                  <a:sym typeface="Poppins"/>
                </a:rPr>
                <a:t>axios</a:t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ctr">
              <a:spcBef>
                <a:spcPts val="0"/>
              </a:spcBef>
              <a:spcAft>
                <a:spcPts val="0"/>
              </a:spcAft>
              <a:buSzPts val="6000"/>
              <a:buAutoNum type="alphaLcPeriod"/>
            </a:pPr>
            <a:r>
              <a:rPr b="1" lang="ko" sz="6000"/>
              <a:t>공통</a:t>
            </a:r>
            <a:endParaRPr b="1" sz="6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/>
          <p:nvPr/>
        </p:nvSpPr>
        <p:spPr>
          <a:xfrm>
            <a:off x="172525" y="98550"/>
            <a:ext cx="337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프로젝트 내려받기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4" name="Google Shape;504;p53"/>
          <p:cNvSpPr txBox="1"/>
          <p:nvPr/>
        </p:nvSpPr>
        <p:spPr>
          <a:xfrm>
            <a:off x="217450" y="964850"/>
            <a:ext cx="7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git 주소 -&gt; https://lab.ssafy.com/s09-webmobile1-sub2/S09P12B201.git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5" name="Google Shape;5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5" y="1569225"/>
            <a:ext cx="32385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3"/>
          <p:cNvSpPr txBox="1"/>
          <p:nvPr/>
        </p:nvSpPr>
        <p:spPr>
          <a:xfrm>
            <a:off x="3708275" y="1533188"/>
            <a:ext cx="977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주소</a:t>
            </a:r>
            <a:endParaRPr/>
          </a:p>
        </p:txBody>
      </p:sp>
      <p:pic>
        <p:nvPicPr>
          <p:cNvPr id="507" name="Google Shape;5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25" y="2313577"/>
            <a:ext cx="5093175" cy="26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3"/>
          <p:cNvSpPr txBox="1"/>
          <p:nvPr/>
        </p:nvSpPr>
        <p:spPr>
          <a:xfrm>
            <a:off x="312625" y="1955613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프로젝트 구조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09" name="Google Shape;509;p53"/>
          <p:cNvGrpSpPr/>
          <p:nvPr/>
        </p:nvGrpSpPr>
        <p:grpSpPr>
          <a:xfrm>
            <a:off x="2640475" y="4271800"/>
            <a:ext cx="2708975" cy="400200"/>
            <a:chOff x="2838625" y="2571750"/>
            <a:chExt cx="2708975" cy="400200"/>
          </a:xfrm>
        </p:grpSpPr>
        <p:cxnSp>
          <p:nvCxnSpPr>
            <p:cNvPr id="510" name="Google Shape;510;p53"/>
            <p:cNvCxnSpPr/>
            <p:nvPr/>
          </p:nvCxnSpPr>
          <p:spPr>
            <a:xfrm>
              <a:off x="2838625" y="2771850"/>
              <a:ext cx="8649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1" name="Google Shape;511;p53"/>
            <p:cNvSpPr txBox="1"/>
            <p:nvPr/>
          </p:nvSpPr>
          <p:spPr>
            <a:xfrm>
              <a:off x="3950400" y="2571750"/>
              <a:ext cx="1597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lt1"/>
                  </a:solidFill>
                </a:rPr>
                <a:t>프론트엔드 소스</a:t>
              </a:r>
              <a:endParaRPr>
                <a:solidFill>
                  <a:schemeClr val="l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12" name="Google Shape;512;p53"/>
          <p:cNvGrpSpPr/>
          <p:nvPr/>
        </p:nvGrpSpPr>
        <p:grpSpPr>
          <a:xfrm>
            <a:off x="2640457" y="3409950"/>
            <a:ext cx="2794909" cy="400200"/>
            <a:chOff x="2838625" y="2571750"/>
            <a:chExt cx="2596775" cy="400200"/>
          </a:xfrm>
        </p:grpSpPr>
        <p:cxnSp>
          <p:nvCxnSpPr>
            <p:cNvPr id="513" name="Google Shape;513;p53"/>
            <p:cNvCxnSpPr/>
            <p:nvPr/>
          </p:nvCxnSpPr>
          <p:spPr>
            <a:xfrm>
              <a:off x="2838625" y="2771850"/>
              <a:ext cx="8649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4" name="Google Shape;514;p53"/>
            <p:cNvSpPr txBox="1"/>
            <p:nvPr/>
          </p:nvSpPr>
          <p:spPr>
            <a:xfrm>
              <a:off x="3950400" y="2571750"/>
              <a:ext cx="148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lt1"/>
                  </a:solidFill>
                </a:rPr>
                <a:t>프로젝트 문서</a:t>
              </a:r>
              <a:endParaRPr>
                <a:solidFill>
                  <a:schemeClr val="l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15" name="Google Shape;515;p53"/>
          <p:cNvGrpSpPr/>
          <p:nvPr/>
        </p:nvGrpSpPr>
        <p:grpSpPr>
          <a:xfrm>
            <a:off x="2640450" y="2618325"/>
            <a:ext cx="2329475" cy="400200"/>
            <a:chOff x="2838625" y="2571750"/>
            <a:chExt cx="2329475" cy="400200"/>
          </a:xfrm>
        </p:grpSpPr>
        <p:cxnSp>
          <p:nvCxnSpPr>
            <p:cNvPr id="516" name="Google Shape;516;p53"/>
            <p:cNvCxnSpPr/>
            <p:nvPr/>
          </p:nvCxnSpPr>
          <p:spPr>
            <a:xfrm>
              <a:off x="2838625" y="2771850"/>
              <a:ext cx="8649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7" name="Google Shape;517;p53"/>
            <p:cNvSpPr txBox="1"/>
            <p:nvPr/>
          </p:nvSpPr>
          <p:spPr>
            <a:xfrm>
              <a:off x="3874200" y="2571750"/>
              <a:ext cx="129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lt1"/>
                  </a:solidFill>
                </a:rPr>
                <a:t>백엔드 소스</a:t>
              </a:r>
              <a:endParaRPr>
                <a:solidFill>
                  <a:schemeClr val="lt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4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b. </a:t>
            </a:r>
            <a:r>
              <a:rPr b="1" lang="ko" sz="6000"/>
              <a:t>프론트엔드</a:t>
            </a:r>
            <a:endParaRPr b="1" sz="6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25" y="1129450"/>
            <a:ext cx="39719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5"/>
          <p:cNvSpPr txBox="1"/>
          <p:nvPr/>
        </p:nvSpPr>
        <p:spPr>
          <a:xfrm>
            <a:off x="172525" y="98550"/>
            <a:ext cx="337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프로젝트 실행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9" name="Google Shape;529;p55"/>
          <p:cNvSpPr txBox="1"/>
          <p:nvPr/>
        </p:nvSpPr>
        <p:spPr>
          <a:xfrm>
            <a:off x="154825" y="729250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1. </a:t>
            </a:r>
            <a:r>
              <a:rPr b="1" lang="ko">
                <a:solidFill>
                  <a:schemeClr val="dk1"/>
                </a:solidFill>
              </a:rPr>
              <a:t>cd FE/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0" name="Google Shape;530;p55"/>
          <p:cNvSpPr txBox="1"/>
          <p:nvPr/>
        </p:nvSpPr>
        <p:spPr>
          <a:xfrm>
            <a:off x="154825" y="1491250"/>
            <a:ext cx="20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2</a:t>
            </a:r>
            <a:r>
              <a:rPr b="1" lang="ko">
                <a:solidFill>
                  <a:schemeClr val="dk1"/>
                </a:solidFill>
              </a:rPr>
              <a:t>. npm install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1" name="Google Shape;53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891450"/>
            <a:ext cx="474345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5"/>
          <p:cNvSpPr txBox="1"/>
          <p:nvPr/>
        </p:nvSpPr>
        <p:spPr>
          <a:xfrm>
            <a:off x="191713" y="2367225"/>
            <a:ext cx="20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</a:t>
            </a:r>
            <a:r>
              <a:rPr b="1" lang="ko">
                <a:solidFill>
                  <a:schemeClr val="dk1"/>
                </a:solidFill>
              </a:rPr>
              <a:t>. npm run dev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3" name="Google Shape;53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13" y="2767425"/>
            <a:ext cx="47625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150" y="3584575"/>
            <a:ext cx="3305974" cy="155892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245160" y="3161625"/>
            <a:ext cx="36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4</a:t>
            </a:r>
            <a:r>
              <a:rPr b="1" lang="ko">
                <a:solidFill>
                  <a:schemeClr val="dk1"/>
                </a:solidFill>
              </a:rPr>
              <a:t>. 정상 실행시 볼 수 있는 화면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6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c. 백</a:t>
            </a:r>
            <a:r>
              <a:rPr b="1" lang="ko" sz="6000"/>
              <a:t>엔드</a:t>
            </a:r>
            <a:endParaRPr b="1" sz="6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Spring Boot 서버 실행(BE)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6" name="Google Shape;546;p57"/>
          <p:cNvSpPr txBox="1"/>
          <p:nvPr/>
        </p:nvSpPr>
        <p:spPr>
          <a:xfrm>
            <a:off x="4973125" y="1398225"/>
            <a:ext cx="3161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. IDE창의 초록색 버튼(실행) 클릭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7" name="Google Shape;5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350" y="2067051"/>
            <a:ext cx="3161275" cy="17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75" y="1993813"/>
            <a:ext cx="3318474" cy="17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7"/>
          <p:cNvSpPr txBox="1"/>
          <p:nvPr/>
        </p:nvSpPr>
        <p:spPr>
          <a:xfrm>
            <a:off x="612250" y="1361600"/>
            <a:ext cx="3161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</a:t>
            </a:r>
            <a:r>
              <a:rPr lang="ko">
                <a:solidFill>
                  <a:schemeClr val="dk1"/>
                </a:solidFill>
              </a:rPr>
              <a:t>. Gradle Build 실행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p57"/>
          <p:cNvSpPr txBox="1"/>
          <p:nvPr/>
        </p:nvSpPr>
        <p:spPr>
          <a:xfrm>
            <a:off x="718775" y="897450"/>
            <a:ext cx="3161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넘버링 순서로 실행해야 함. 주의!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/>
          <p:nvPr/>
        </p:nvSpPr>
        <p:spPr>
          <a:xfrm>
            <a:off x="172525" y="250950"/>
            <a:ext cx="649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Spring Boot 서버 실행(Compile)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6" name="Google Shape;556;p58"/>
          <p:cNvSpPr txBox="1"/>
          <p:nvPr/>
        </p:nvSpPr>
        <p:spPr>
          <a:xfrm>
            <a:off x="4973125" y="1725100"/>
            <a:ext cx="3161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IDE창의 초록색 버튼(실행) 클릭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7" name="Google Shape;5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350" y="2393926"/>
            <a:ext cx="3161275" cy="17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75" y="2320688"/>
            <a:ext cx="3318474" cy="17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8"/>
          <p:cNvSpPr txBox="1"/>
          <p:nvPr/>
        </p:nvSpPr>
        <p:spPr>
          <a:xfrm>
            <a:off x="612250" y="1688475"/>
            <a:ext cx="3161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Gradle Build 실행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58"/>
          <p:cNvSpPr txBox="1"/>
          <p:nvPr/>
        </p:nvSpPr>
        <p:spPr>
          <a:xfrm>
            <a:off x="718775" y="897450"/>
            <a:ext cx="4085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Spring</a:t>
            </a:r>
            <a:r>
              <a:rPr lang="ko">
                <a:solidFill>
                  <a:srgbClr val="FF0000"/>
                </a:solidFill>
              </a:rPr>
              <a:t> Boot(BE) 와 다른 포트로 실행해야함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application.properties 에서 포트번호 변경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넘버링 순서로 실행해야 함. 주의!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9"/>
          <p:cNvSpPr txBox="1"/>
          <p:nvPr/>
        </p:nvSpPr>
        <p:spPr>
          <a:xfrm>
            <a:off x="574525" y="388150"/>
            <a:ext cx="89697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yjs websocket server 실행하기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cd FE/node_modules/y-websocket/bin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node server.js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Front에서 VITE_YJS=http://localhost:1234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6" name="Google Shape;5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50" y="1666225"/>
            <a:ext cx="4152900" cy="6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25" y="2905150"/>
            <a:ext cx="3697429" cy="19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9"/>
          <p:cNvSpPr txBox="1"/>
          <p:nvPr/>
        </p:nvSpPr>
        <p:spPr>
          <a:xfrm>
            <a:off x="4572000" y="3882350"/>
            <a:ext cx="4498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PORT=3000 node ./bin/server.js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로 실행시 3000포트로 서버 실행됨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그 경우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VITE_YJS=http://localhost:3000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0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MySQL 데이터 백업 방법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4" name="Google Shape;574;p60"/>
          <p:cNvSpPr txBox="1"/>
          <p:nvPr/>
        </p:nvSpPr>
        <p:spPr>
          <a:xfrm>
            <a:off x="172525" y="897450"/>
            <a:ext cx="861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제공된 “Dump20230816_include_create_schema” 폴더를 WorkBench에서 Server &gt; Data Import 의 경로로 설정 하고 Start Import 하면 데이터까지 자동 생성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5" name="Google Shape;5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5" y="1737650"/>
            <a:ext cx="4100423" cy="21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350" y="1737650"/>
            <a:ext cx="3921976" cy="213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/>
          <p:nvPr/>
        </p:nvSpPr>
        <p:spPr>
          <a:xfrm>
            <a:off x="172525" y="250950"/>
            <a:ext cx="574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ERD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2" name="Google Shape;5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875" y="756025"/>
            <a:ext cx="7537126" cy="43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solidFill>
                  <a:schemeClr val="dk1"/>
                </a:solidFill>
              </a:rPr>
              <a:t>b. 백</a:t>
            </a:r>
            <a:r>
              <a:rPr b="1" lang="ko" sz="3000">
                <a:solidFill>
                  <a:schemeClr val="dk1"/>
                </a:solidFill>
              </a:rPr>
              <a:t>엔드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50" y="861150"/>
            <a:ext cx="1027700" cy="5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275" y="766138"/>
            <a:ext cx="1361426" cy="7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225" y="861153"/>
            <a:ext cx="1540017" cy="5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225" y="795202"/>
            <a:ext cx="1395548" cy="6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131650" y="3668550"/>
            <a:ext cx="4407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mysql-installer-community-8.0.33.0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Redis0x64-3.0.504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3. zulu17.42.19-ca-jdk17.0.7-win_x64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71" y="1544050"/>
            <a:ext cx="1027700" cy="10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175" y="1821051"/>
            <a:ext cx="2179899" cy="11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5700" y="1942963"/>
            <a:ext cx="1972375" cy="91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2625" y="2415676"/>
            <a:ext cx="2110950" cy="5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15150" y="1574878"/>
            <a:ext cx="1361424" cy="707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5074475" y="3668550"/>
            <a:ext cx="4407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Spring Data JPA	6. Oath2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Spring Security         7. Gmail SMTP Server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3. JWT			8. STOMP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4. MongoDB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5. OpenVidu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1216675" y="3173750"/>
            <a:ext cx="95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설치</a:t>
            </a:r>
            <a:endParaRPr sz="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5074475" y="3173750"/>
            <a:ext cx="197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Gradle Build</a:t>
            </a:r>
            <a:endParaRPr sz="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5750" y="3034875"/>
            <a:ext cx="1861199" cy="5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2313" y="2503422"/>
            <a:ext cx="1540026" cy="67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33650" y="1657702"/>
            <a:ext cx="798607" cy="8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/>
          <p:nvPr>
            <p:ph type="ctrTitle"/>
          </p:nvPr>
        </p:nvSpPr>
        <p:spPr>
          <a:xfrm>
            <a:off x="311700" y="1634200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4</a:t>
            </a:r>
            <a:r>
              <a:rPr b="1" lang="ko" sz="6000"/>
              <a:t>. 소스 설명</a:t>
            </a:r>
            <a:endParaRPr b="1" sz="6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3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a</a:t>
            </a:r>
            <a:r>
              <a:rPr b="1" lang="ko" sz="6000"/>
              <a:t>. 프론트엔드</a:t>
            </a:r>
            <a:endParaRPr b="1" sz="6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0" y="843875"/>
            <a:ext cx="135255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4"/>
          <p:cNvSpPr txBox="1"/>
          <p:nvPr/>
        </p:nvSpPr>
        <p:spPr>
          <a:xfrm>
            <a:off x="65050" y="53625"/>
            <a:ext cx="337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폴더 구조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9" name="Google Shape;59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300" y="858163"/>
            <a:ext cx="14668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00" y="1661975"/>
            <a:ext cx="1498500" cy="3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00" y="2385275"/>
            <a:ext cx="1079859" cy="3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7300" y="1661975"/>
            <a:ext cx="1177769" cy="3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7300" y="2385275"/>
            <a:ext cx="1022175" cy="3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700" y="3108575"/>
            <a:ext cx="96104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57300" y="3108575"/>
            <a:ext cx="803077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662" y="3930503"/>
            <a:ext cx="95313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4"/>
          <p:cNvSpPr txBox="1"/>
          <p:nvPr/>
        </p:nvSpPr>
        <p:spPr>
          <a:xfrm>
            <a:off x="-11150" y="1220125"/>
            <a:ext cx="3872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비동기 요청 처리를 하는 폴더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8" name="Google Shape;608;p64"/>
          <p:cNvSpPr txBox="1"/>
          <p:nvPr/>
        </p:nvSpPr>
        <p:spPr>
          <a:xfrm>
            <a:off x="4281100" y="1242275"/>
            <a:ext cx="3872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recoil을 통해 사이트 상태관리를 하는 폴더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9" name="Google Shape;609;p64"/>
          <p:cNvSpPr txBox="1"/>
          <p:nvPr/>
        </p:nvSpPr>
        <p:spPr>
          <a:xfrm>
            <a:off x="-11150" y="1982125"/>
            <a:ext cx="3872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 기능을 세분화한 컴포넌트가 있는 폴더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p64"/>
          <p:cNvSpPr txBox="1"/>
          <p:nvPr/>
        </p:nvSpPr>
        <p:spPr>
          <a:xfrm>
            <a:off x="4256050" y="1982125"/>
            <a:ext cx="3872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에러페이지가 있는 폴더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64"/>
          <p:cNvSpPr txBox="1"/>
          <p:nvPr/>
        </p:nvSpPr>
        <p:spPr>
          <a:xfrm>
            <a:off x="-11150" y="2744125"/>
            <a:ext cx="3872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라우터로 url에 따른 페이지가 있는 폴더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2" name="Google Shape;612;p64"/>
          <p:cNvSpPr txBox="1"/>
          <p:nvPr/>
        </p:nvSpPr>
        <p:spPr>
          <a:xfrm>
            <a:off x="4256050" y="2744125"/>
            <a:ext cx="4239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사이트 내에서 사용하는 CSS, image가 있는 폴더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3" name="Google Shape;613;p64"/>
          <p:cNvSpPr txBox="1"/>
          <p:nvPr/>
        </p:nvSpPr>
        <p:spPr>
          <a:xfrm>
            <a:off x="-11150" y="3429925"/>
            <a:ext cx="3872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url에 따른 페이지 설정을 하는 폴더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4" name="Google Shape;614;p64"/>
          <p:cNvSpPr txBox="1"/>
          <p:nvPr/>
        </p:nvSpPr>
        <p:spPr>
          <a:xfrm>
            <a:off x="4256050" y="3429925"/>
            <a:ext cx="4447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사이트 내에서 사용하는 타입들을 정의하는 폴더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5" name="Google Shape;615;p64"/>
          <p:cNvSpPr txBox="1"/>
          <p:nvPr/>
        </p:nvSpPr>
        <p:spPr>
          <a:xfrm>
            <a:off x="-11150" y="4268125"/>
            <a:ext cx="513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사이트에 귀속되는 기능들이 아닌 공통 컴포넌트가 있는 폴더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50" y="1497250"/>
            <a:ext cx="3697429" cy="19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925" y="1497376"/>
            <a:ext cx="4401075" cy="19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5"/>
          <p:cNvSpPr txBox="1"/>
          <p:nvPr/>
        </p:nvSpPr>
        <p:spPr>
          <a:xfrm>
            <a:off x="65050" y="53625"/>
            <a:ext cx="337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필수 설정파일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3" name="Google Shape;623;p65"/>
          <p:cNvSpPr txBox="1"/>
          <p:nvPr/>
        </p:nvSpPr>
        <p:spPr>
          <a:xfrm>
            <a:off x="136950" y="675850"/>
            <a:ext cx="38727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FE/.env.local 파일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각 통신서버에 대한 주소 설정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gitignore 파일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4" name="Google Shape;624;p65"/>
          <p:cNvSpPr txBox="1"/>
          <p:nvPr/>
        </p:nvSpPr>
        <p:spPr>
          <a:xfrm>
            <a:off x="4291925" y="675850"/>
            <a:ext cx="3872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FE/vite.config.ts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서버 실행시 설정 파일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5" name="Google Shape;625;p65"/>
          <p:cNvSpPr/>
          <p:nvPr/>
        </p:nvSpPr>
        <p:spPr>
          <a:xfrm>
            <a:off x="4772800" y="1930750"/>
            <a:ext cx="3815100" cy="12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6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b</a:t>
            </a:r>
            <a:r>
              <a:rPr b="1" lang="ko" sz="6000"/>
              <a:t>. 백엔드</a:t>
            </a:r>
            <a:endParaRPr b="1" sz="6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7"/>
          <p:cNvSpPr txBox="1"/>
          <p:nvPr/>
        </p:nvSpPr>
        <p:spPr>
          <a:xfrm>
            <a:off x="217450" y="241975"/>
            <a:ext cx="70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폴더구조.txt 파일을 참고해주세요.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해당 자료에는 설명이 필요한 폴더에 대해서만 언급합니다.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6" name="Google Shape;6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3625"/>
            <a:ext cx="8839201" cy="295005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7"/>
          <p:cNvSpPr txBox="1"/>
          <p:nvPr/>
        </p:nvSpPr>
        <p:spPr>
          <a:xfrm>
            <a:off x="323525" y="931875"/>
            <a:ext cx="7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&gt; src &gt; … &gt; config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8"/>
          <p:cNvSpPr txBox="1"/>
          <p:nvPr/>
        </p:nvSpPr>
        <p:spPr>
          <a:xfrm>
            <a:off x="217450" y="241975"/>
            <a:ext cx="70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폴더구조.txt 파일을 참고해주세요.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해당 자료에는 설명이 필요한 폴더에 대해서만 언급합니다.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3" name="Google Shape;643;p68"/>
          <p:cNvSpPr txBox="1"/>
          <p:nvPr/>
        </p:nvSpPr>
        <p:spPr>
          <a:xfrm>
            <a:off x="323525" y="931875"/>
            <a:ext cx="7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&gt; src &gt; … &gt; email &gt; service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4" name="Google Shape;6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50" y="1573025"/>
            <a:ext cx="5418452" cy="32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9"/>
          <p:cNvSpPr txBox="1"/>
          <p:nvPr/>
        </p:nvSpPr>
        <p:spPr>
          <a:xfrm>
            <a:off x="217450" y="241975"/>
            <a:ext cx="70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폴더구조.txt 파일을 참고해주세요.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해당 자료에는 설명이 필요한 폴더에 대해서만 언급합니다.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0" name="Google Shape;650;p69"/>
          <p:cNvSpPr txBox="1"/>
          <p:nvPr/>
        </p:nvSpPr>
        <p:spPr>
          <a:xfrm>
            <a:off x="323525" y="931875"/>
            <a:ext cx="7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&gt; src &gt; … &gt; study &gt; dto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1" name="Google Shape;651;p69"/>
          <p:cNvPicPr preferRelativeResize="0"/>
          <p:nvPr/>
        </p:nvPicPr>
        <p:blipFill rotWithShape="1">
          <a:blip r:embed="rId3">
            <a:alphaModFix/>
          </a:blip>
          <a:srcRect b="11832" l="0" r="11832" t="0"/>
          <a:stretch/>
        </p:blipFill>
        <p:spPr>
          <a:xfrm>
            <a:off x="1076775" y="1406375"/>
            <a:ext cx="6407424" cy="32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0"/>
          <p:cNvSpPr txBox="1"/>
          <p:nvPr/>
        </p:nvSpPr>
        <p:spPr>
          <a:xfrm>
            <a:off x="217450" y="241975"/>
            <a:ext cx="70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폴더구조.txt 파일을 참고해주세요.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해당 자료에는 설명이 필요한 폴더에 대해서만 언급합니다.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7" name="Google Shape;657;p70"/>
          <p:cNvSpPr txBox="1"/>
          <p:nvPr/>
        </p:nvSpPr>
        <p:spPr>
          <a:xfrm>
            <a:off x="323525" y="931875"/>
            <a:ext cx="7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&gt; src &gt; … &gt; user &gt; auth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8" name="Google Shape;65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4729"/>
            <a:ext cx="9144000" cy="3071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1"/>
          <p:cNvSpPr txBox="1"/>
          <p:nvPr/>
        </p:nvSpPr>
        <p:spPr>
          <a:xfrm>
            <a:off x="217450" y="241975"/>
            <a:ext cx="70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폴더구조.txt 파일을 참고해주세요.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해당 자료에는 설명이 필요한 폴더에 대해서만 언급합니다.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4" name="Google Shape;664;p71"/>
          <p:cNvSpPr txBox="1"/>
          <p:nvPr/>
        </p:nvSpPr>
        <p:spPr>
          <a:xfrm>
            <a:off x="323525" y="931875"/>
            <a:ext cx="7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BE &gt; src &gt; … &gt; user &gt; enums, service, util, voicecall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5" name="Google Shape;6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1888"/>
            <a:ext cx="9144000" cy="30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solidFill>
                  <a:schemeClr val="dk1"/>
                </a:solidFill>
              </a:rPr>
              <a:t>c</a:t>
            </a:r>
            <a:r>
              <a:rPr b="1" lang="ko" sz="3000">
                <a:solidFill>
                  <a:schemeClr val="dk1"/>
                </a:solidFill>
              </a:rPr>
              <a:t>. 인프라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200" y="10016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575" y="1311033"/>
            <a:ext cx="3270074" cy="1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75" y="1051354"/>
            <a:ext cx="2095500" cy="223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228650" y="3536550"/>
            <a:ext cx="209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 Amazon EC2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AWS Lambda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Vercel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2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5</a:t>
            </a:r>
            <a:r>
              <a:rPr b="1" lang="ko" sz="6000"/>
              <a:t>. 배포방법</a:t>
            </a:r>
            <a:endParaRPr b="1" sz="6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3"/>
          <p:cNvSpPr txBox="1"/>
          <p:nvPr/>
        </p:nvSpPr>
        <p:spPr>
          <a:xfrm>
            <a:off x="172525" y="250950"/>
            <a:ext cx="865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시스템 구조도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6" name="Google Shape;6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00" y="811200"/>
            <a:ext cx="5272469" cy="394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4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a. 프론트엔드</a:t>
            </a:r>
            <a:endParaRPr b="1" sz="6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5"/>
          <p:cNvSpPr txBox="1"/>
          <p:nvPr/>
        </p:nvSpPr>
        <p:spPr>
          <a:xfrm>
            <a:off x="217450" y="241975"/>
            <a:ext cx="7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1. Git repository 생성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7" name="Google Shape;68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60274"/>
            <a:ext cx="7679927" cy="34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423386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6"/>
          <p:cNvSpPr txBox="1"/>
          <p:nvPr/>
        </p:nvSpPr>
        <p:spPr>
          <a:xfrm>
            <a:off x="5151050" y="2933300"/>
            <a:ext cx="348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그림1 경로에서 github에 push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4" name="Google Shape;6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463" y="152400"/>
            <a:ext cx="3974900" cy="24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6"/>
          <p:cNvSpPr txBox="1"/>
          <p:nvPr/>
        </p:nvSpPr>
        <p:spPr>
          <a:xfrm>
            <a:off x="8079400" y="195000"/>
            <a:ext cx="7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그림1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"/>
          <p:cNvSpPr txBox="1"/>
          <p:nvPr/>
        </p:nvSpPr>
        <p:spPr>
          <a:xfrm>
            <a:off x="217450" y="241975"/>
            <a:ext cx="70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2</a:t>
            </a:r>
            <a:r>
              <a:rPr b="1" lang="ko">
                <a:solidFill>
                  <a:schemeClr val="dk1"/>
                </a:solidFill>
              </a:rPr>
              <a:t>. Vercel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1" name="Google Shape;7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5" y="2060800"/>
            <a:ext cx="8839198" cy="2541683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7"/>
          <p:cNvSpPr txBox="1"/>
          <p:nvPr/>
        </p:nvSpPr>
        <p:spPr>
          <a:xfrm>
            <a:off x="217450" y="622975"/>
            <a:ext cx="7053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- Next.js 개발팀에서 만든 프론트엔드 호스팅 사이트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- github repository에 front-end 코드를 올리고 등록하면 배포가능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- CI/CD 구축이 매우쉬움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- 특정브렌치를 지정하고 push 하면 빌드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- 빌드가 성공적일시 배포 자동화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- 이전 빌드내역으로 되돌릴 수 있음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- 회원가입 후 Overeview 탭 선택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	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00" y="685800"/>
            <a:ext cx="8946627" cy="3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9"/>
          <p:cNvSpPr txBox="1"/>
          <p:nvPr/>
        </p:nvSpPr>
        <p:spPr>
          <a:xfrm>
            <a:off x="3143875" y="253175"/>
            <a:ext cx="311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repository import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3" name="Google Shape;7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125" y="849250"/>
            <a:ext cx="6485700" cy="36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971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80"/>
          <p:cNvSpPr txBox="1"/>
          <p:nvPr/>
        </p:nvSpPr>
        <p:spPr>
          <a:xfrm>
            <a:off x="6149525" y="909425"/>
            <a:ext cx="311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github repository import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0" name="Google Shape;720;p80"/>
          <p:cNvSpPr txBox="1"/>
          <p:nvPr/>
        </p:nvSpPr>
        <p:spPr>
          <a:xfrm>
            <a:off x="6194625" y="1448150"/>
            <a:ext cx="311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vite or CRA 중선택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1" name="Google Shape;721;p80"/>
          <p:cNvSpPr txBox="1"/>
          <p:nvPr/>
        </p:nvSpPr>
        <p:spPr>
          <a:xfrm>
            <a:off x="6194625" y="2144875"/>
            <a:ext cx="311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이후 github repo에 push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하면 자동 빌드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빌드 성공시 자동 배포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이전 배포기록으로 되돌릴 수 있음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6220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1"/>
          <p:cNvSpPr txBox="1"/>
          <p:nvPr/>
        </p:nvSpPr>
        <p:spPr>
          <a:xfrm>
            <a:off x="4991325" y="404300"/>
            <a:ext cx="3114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Environment Variable</a:t>
            </a:r>
            <a:endParaRPr b="1" sz="15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환경변수 설정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Domains</a:t>
            </a:r>
            <a:endParaRPr b="1" sz="15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도메인설정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https://[yourdomain].vercel.app/</a:t>
            </a:r>
            <a:endParaRPr b="1" sz="12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vercel 공식문서</a:t>
            </a:r>
            <a:endParaRPr b="1" sz="15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 u="sng">
                <a:solidFill>
                  <a:schemeClr val="hlink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https://vercel.com/docs</a:t>
            </a:r>
            <a:endParaRPr b="1" sz="15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2. </a:t>
            </a:r>
            <a:r>
              <a:rPr b="1" lang="ko" sz="6000"/>
              <a:t>사용</a:t>
            </a:r>
            <a:r>
              <a:rPr b="1" lang="ko" sz="6000"/>
              <a:t>기술 설치</a:t>
            </a:r>
            <a:endParaRPr b="1" sz="6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2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b. 백엔드</a:t>
            </a:r>
            <a:endParaRPr b="1" sz="6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3"/>
          <p:cNvSpPr txBox="1"/>
          <p:nvPr/>
        </p:nvSpPr>
        <p:spPr>
          <a:xfrm>
            <a:off x="574525" y="388150"/>
            <a:ext cx="89697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ubuntu EC2에 spring(BE) 배포 command</a:t>
            </a:r>
            <a:endParaRPr b="1" sz="2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sudo apt-get update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자바설치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sudo apt-get install openjdk-17-jdk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깃 설치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sudo apt install git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소스코드 레포 클론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clone [gitlab url]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BE/src/main/resources/ 에 application.properties 작성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application.properties작성법.txt 참고하여 작성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4"/>
          <p:cNvSpPr txBox="1"/>
          <p:nvPr/>
        </p:nvSpPr>
        <p:spPr>
          <a:xfrm>
            <a:off x="574525" y="388150"/>
            <a:ext cx="89697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ubuntu EC2에 spring</a:t>
            </a:r>
            <a:r>
              <a:rPr b="1" lang="ko" sz="20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(BE)</a:t>
            </a:r>
            <a:r>
              <a:rPr b="1" lang="ko" sz="2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배포 command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BE/에서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gradlew 권한 변경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chmod +x gradlew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스프링 빌드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./gradlew build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jar파일 있는곳으로 이동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cd build/lib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jar 파일 실행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nohup java -jar [jar파일명] &amp;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5"/>
          <p:cNvSpPr txBox="1"/>
          <p:nvPr/>
        </p:nvSpPr>
        <p:spPr>
          <a:xfrm>
            <a:off x="574525" y="388150"/>
            <a:ext cx="8969700" cy="6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ubuntu EC2에 spring</a:t>
            </a:r>
            <a:r>
              <a:rPr b="1" lang="ko" sz="20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(Compile)</a:t>
            </a:r>
            <a:r>
              <a:rPr b="1" lang="ko" sz="2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배포 command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Compile/src/main/resources/ 에 application.properties 작성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다른 ec2에 배포할 경우 : 별도의 설정 필요없음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같은 ec2에 배포할 경우 : (BE)spring 서버와 다른 포트로 설정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Compile/에서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gradlew 권한 변경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chmod +x gradlew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스프링 빌드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./gradlew build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jar파일 있는곳으로 이동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cd build/lib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jar 파일 실행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nohup java -jar [jar파일명] &amp;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6"/>
          <p:cNvSpPr txBox="1"/>
          <p:nvPr/>
        </p:nvSpPr>
        <p:spPr>
          <a:xfrm>
            <a:off x="574525" y="388150"/>
            <a:ext cx="89697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yjs websocket server 실행하기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cd FE/node_modules/y-websocket/bin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node server.js</a:t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Front에서 VITE_YJS=http://[EC2 pulblic IP]:1234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3" name="Google Shape;7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50" y="1666225"/>
            <a:ext cx="4152900" cy="6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25" y="2905150"/>
            <a:ext cx="3697429" cy="19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6"/>
          <p:cNvSpPr txBox="1"/>
          <p:nvPr/>
        </p:nvSpPr>
        <p:spPr>
          <a:xfrm>
            <a:off x="4495800" y="3806150"/>
            <a:ext cx="4701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PORT=3000 node ./bin/server.js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로 실행시 3000포트로 서버 실행됨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그 경우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VITE_YJS=http://[EC2 public IP]:3000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7"/>
          <p:cNvSpPr txBox="1"/>
          <p:nvPr/>
        </p:nvSpPr>
        <p:spPr>
          <a:xfrm>
            <a:off x="172525" y="250950"/>
            <a:ext cx="865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EC2에 Spring Boot 실행시키기(배포)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1" name="Google Shape;76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6825"/>
            <a:ext cx="3627427" cy="2459913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7"/>
          <p:cNvSpPr txBox="1"/>
          <p:nvPr/>
        </p:nvSpPr>
        <p:spPr>
          <a:xfrm>
            <a:off x="172525" y="964850"/>
            <a:ext cx="705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1. </a:t>
            </a:r>
            <a:r>
              <a:rPr b="1" lang="ko">
                <a:solidFill>
                  <a:schemeClr val="dk1"/>
                </a:solidFill>
              </a:rPr>
              <a:t>pem 키가 있는 폴더 접근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2. 우클릭 하고, Git Bash Here 클릭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3. ssh -i I9B201T.pem </a:t>
            </a:r>
            <a:r>
              <a:rPr b="1" lang="ko" u="sng">
                <a:solidFill>
                  <a:schemeClr val="hlink"/>
                </a:solidFill>
                <a:hlinkClick r:id="rId4"/>
              </a:rPr>
              <a:t>ubuntu@i9b201.p.ssafy.io</a:t>
            </a:r>
            <a:r>
              <a:rPr b="1" lang="ko">
                <a:solidFill>
                  <a:schemeClr val="dk1"/>
                </a:solidFill>
              </a:rPr>
              <a:t> 입력 후 Enter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63" name="Google Shape;76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8850" y="2699463"/>
            <a:ext cx="51244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8"/>
          <p:cNvSpPr txBox="1"/>
          <p:nvPr/>
        </p:nvSpPr>
        <p:spPr>
          <a:xfrm>
            <a:off x="172525" y="250950"/>
            <a:ext cx="865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EC2에 Spring Boot 실행시키기(배포)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88"/>
          <p:cNvSpPr txBox="1"/>
          <p:nvPr/>
        </p:nvSpPr>
        <p:spPr>
          <a:xfrm>
            <a:off x="172525" y="946300"/>
            <a:ext cx="70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4. 소스 폴더로 접근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5. sudo su 명령어로 root로 변경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70" name="Google Shape;7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25" y="2416400"/>
            <a:ext cx="3527875" cy="20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34861"/>
            <a:ext cx="3527875" cy="1997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9"/>
          <p:cNvSpPr txBox="1"/>
          <p:nvPr/>
        </p:nvSpPr>
        <p:spPr>
          <a:xfrm>
            <a:off x="172525" y="250950"/>
            <a:ext cx="865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EC2에 Spring Boot 실행시키기(배포)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7" name="Google Shape;777;p89"/>
          <p:cNvSpPr txBox="1"/>
          <p:nvPr/>
        </p:nvSpPr>
        <p:spPr>
          <a:xfrm>
            <a:off x="172525" y="946300"/>
            <a:ext cx="875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6.     ./gradlew build  명령어를 실행하면 build/libs 폴더에 .jar 파일 생성됨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7. netstat -lntp 명령어를 통해서 8080 포트에서 실행중인 기존 서버 있으면 내리기 </a:t>
            </a:r>
            <a:br>
              <a:rPr b="1" lang="ko">
                <a:solidFill>
                  <a:schemeClr val="dk1"/>
                </a:solidFill>
              </a:rPr>
            </a:br>
            <a:r>
              <a:rPr b="1" lang="ko">
                <a:solidFill>
                  <a:schemeClr val="dk1"/>
                </a:solidFill>
              </a:rPr>
              <a:t>(kill -9 PID, 예시: kill -9 1601776)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8. nohup java -jar sok-0.0.1-SNAPSHOT.jar &amp;   </a:t>
            </a:r>
            <a:r>
              <a:rPr b="1" lang="ko">
                <a:solidFill>
                  <a:srgbClr val="FF0000"/>
                </a:solidFill>
              </a:rPr>
              <a:t>&lt;- 명령어 실행 (반드시 &amp; 넣기!)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778" name="Google Shape;7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575" y="2521138"/>
            <a:ext cx="5061350" cy="17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00" y="2423825"/>
            <a:ext cx="3816601" cy="19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0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6</a:t>
            </a:r>
            <a:r>
              <a:rPr b="1" lang="ko" sz="6000"/>
              <a:t>. 시연 시나리오</a:t>
            </a:r>
            <a:endParaRPr b="1" sz="6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1"/>
          <p:cNvSpPr txBox="1"/>
          <p:nvPr/>
        </p:nvSpPr>
        <p:spPr>
          <a:xfrm>
            <a:off x="172525" y="98550"/>
            <a:ext cx="157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홈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0" name="Google Shape;790;p91"/>
          <p:cNvSpPr txBox="1"/>
          <p:nvPr/>
        </p:nvSpPr>
        <p:spPr>
          <a:xfrm>
            <a:off x="255825" y="763475"/>
            <a:ext cx="2830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url -&gt; /</a:t>
            </a:r>
            <a:endParaRPr/>
          </a:p>
        </p:txBody>
      </p:sp>
      <p:pic>
        <p:nvPicPr>
          <p:cNvPr id="791" name="Google Shape;79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75" y="1156475"/>
            <a:ext cx="3936225" cy="37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1"/>
          <p:cNvSpPr txBox="1"/>
          <p:nvPr/>
        </p:nvSpPr>
        <p:spPr>
          <a:xfrm>
            <a:off x="4655250" y="1259500"/>
            <a:ext cx="3852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클릭 시 로그인 화면으로 이동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ctrTitle"/>
          </p:nvPr>
        </p:nvSpPr>
        <p:spPr>
          <a:xfrm>
            <a:off x="446475" y="1711225"/>
            <a:ext cx="85206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ctr">
              <a:spcBef>
                <a:spcPts val="0"/>
              </a:spcBef>
              <a:spcAft>
                <a:spcPts val="0"/>
              </a:spcAft>
              <a:buSzPts val="6000"/>
              <a:buAutoNum type="alphaLcPeriod"/>
            </a:pPr>
            <a:r>
              <a:rPr b="1" lang="ko" sz="6000"/>
              <a:t>프론트엔드</a:t>
            </a:r>
            <a:endParaRPr b="1" sz="6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2"/>
          <p:cNvSpPr txBox="1"/>
          <p:nvPr/>
        </p:nvSpPr>
        <p:spPr>
          <a:xfrm>
            <a:off x="172525" y="98550"/>
            <a:ext cx="886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solidFill>
                  <a:schemeClr val="dk1"/>
                </a:solidFill>
              </a:rPr>
              <a:t>로그인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8" name="Google Shape;798;p92"/>
          <p:cNvSpPr txBox="1"/>
          <p:nvPr/>
        </p:nvSpPr>
        <p:spPr>
          <a:xfrm>
            <a:off x="255825" y="763475"/>
            <a:ext cx="2830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url -&gt; /login</a:t>
            </a:r>
            <a:endParaRPr/>
          </a:p>
        </p:txBody>
      </p:sp>
      <p:pic>
        <p:nvPicPr>
          <p:cNvPr id="799" name="Google Shape;79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5" y="1156475"/>
            <a:ext cx="5641280" cy="36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2"/>
          <p:cNvSpPr txBox="1"/>
          <p:nvPr/>
        </p:nvSpPr>
        <p:spPr>
          <a:xfrm>
            <a:off x="5739600" y="1251775"/>
            <a:ext cx="3852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가입한 이메일과 비밀번호 입력 후 로그인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3"/>
          <p:cNvSpPr txBox="1"/>
          <p:nvPr/>
        </p:nvSpPr>
        <p:spPr>
          <a:xfrm>
            <a:off x="172525" y="98550"/>
            <a:ext cx="886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solidFill>
                  <a:schemeClr val="dk1"/>
                </a:solidFill>
              </a:rPr>
              <a:t>회원가입</a:t>
            </a:r>
            <a:r>
              <a:rPr b="1" lang="ko" sz="3000">
                <a:solidFill>
                  <a:schemeClr val="dk1"/>
                </a:solidFill>
              </a:rPr>
              <a:t>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6" name="Google Shape;806;p93"/>
          <p:cNvSpPr txBox="1"/>
          <p:nvPr/>
        </p:nvSpPr>
        <p:spPr>
          <a:xfrm>
            <a:off x="255825" y="763475"/>
            <a:ext cx="2830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url -&gt; /signup</a:t>
            </a:r>
            <a:endParaRPr/>
          </a:p>
        </p:txBody>
      </p:sp>
      <p:pic>
        <p:nvPicPr>
          <p:cNvPr id="807" name="Google Shape;80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" y="1156475"/>
            <a:ext cx="5641280" cy="36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3"/>
          <p:cNvSpPr txBox="1"/>
          <p:nvPr/>
        </p:nvSpPr>
        <p:spPr>
          <a:xfrm>
            <a:off x="5752025" y="1200750"/>
            <a:ext cx="38523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가입할</a:t>
            </a:r>
            <a:r>
              <a:rPr lang="ko"/>
              <a:t> 이메일 입력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인증코드 전송 후 인증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비밀번호 입력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비밀번호 확인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닉네임 중복체크 후 회원가입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4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비밀번호 찾기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4" name="Google Shape;814;p94"/>
          <p:cNvSpPr txBox="1"/>
          <p:nvPr/>
        </p:nvSpPr>
        <p:spPr>
          <a:xfrm>
            <a:off x="5327150" y="1267225"/>
            <a:ext cx="38523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찾으려는 이메일 입력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전달받은 인증코드 입력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인증 후 클릭해서 비밀번호 변경 화면 이동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새로운 비밀번호 입력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변경 버튼으로 완료</a:t>
            </a:r>
            <a:endParaRPr/>
          </a:p>
        </p:txBody>
      </p:sp>
      <p:sp>
        <p:nvSpPr>
          <p:cNvPr id="815" name="Google Shape;815;p94"/>
          <p:cNvSpPr txBox="1"/>
          <p:nvPr/>
        </p:nvSpPr>
        <p:spPr>
          <a:xfrm>
            <a:off x="255825" y="687275"/>
            <a:ext cx="4766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url -&gt; /findpassword, /changepassword</a:t>
            </a:r>
            <a:endParaRPr/>
          </a:p>
        </p:txBody>
      </p:sp>
      <p:pic>
        <p:nvPicPr>
          <p:cNvPr id="816" name="Google Shape;81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2675"/>
            <a:ext cx="5022349" cy="327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5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사이드바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2" name="Google Shape;82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5" y="827400"/>
            <a:ext cx="6035817" cy="39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95"/>
          <p:cNvSpPr txBox="1"/>
          <p:nvPr/>
        </p:nvSpPr>
        <p:spPr>
          <a:xfrm>
            <a:off x="6069350" y="942875"/>
            <a:ext cx="38523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자신이 속한 스터디 그룹 목록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검색 시 키워드 필터링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6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메인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9" name="Google Shape;829;p96"/>
          <p:cNvSpPr txBox="1"/>
          <p:nvPr/>
        </p:nvSpPr>
        <p:spPr>
          <a:xfrm>
            <a:off x="5327150" y="1267225"/>
            <a:ext cx="3852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현재 시간에 따른 유저 인사말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코딩문학제 컨텐츠 (새로고침 버튼 클릭 시 랜덤으로 내용 출력)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공부시간을 설정해 측정할 수 있는 타이머 기능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유저가 속한 스터디그룹들의 일정을 볼 수 있는 캘린더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캘린더 날짜 클릭 시 해당 날짜에 있는 스터디 일정 목록 출력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오늘 예정된 스터디 일정이 출력되는 곳</a:t>
            </a:r>
            <a:endParaRPr/>
          </a:p>
        </p:txBody>
      </p:sp>
      <p:sp>
        <p:nvSpPr>
          <p:cNvPr id="830" name="Google Shape;830;p96"/>
          <p:cNvSpPr txBox="1"/>
          <p:nvPr/>
        </p:nvSpPr>
        <p:spPr>
          <a:xfrm>
            <a:off x="255825" y="687275"/>
            <a:ext cx="2830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url -&gt; /home</a:t>
            </a:r>
            <a:endParaRPr/>
          </a:p>
        </p:txBody>
      </p:sp>
      <p:pic>
        <p:nvPicPr>
          <p:cNvPr id="831" name="Google Shape;83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0" y="1267225"/>
            <a:ext cx="5022349" cy="327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7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IDE 공유편집</a:t>
            </a:r>
            <a:r>
              <a:rPr b="1" lang="ko" sz="3000">
                <a:solidFill>
                  <a:schemeClr val="dk1"/>
                </a:solidFill>
              </a:rPr>
              <a:t>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37" name="Google Shape;83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350"/>
            <a:ext cx="4905000" cy="27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7"/>
          <p:cNvSpPr txBox="1"/>
          <p:nvPr/>
        </p:nvSpPr>
        <p:spPr>
          <a:xfrm>
            <a:off x="5327150" y="1267225"/>
            <a:ext cx="3852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실시간으로 스터디원들과 코드 편집 공유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8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IDE</a:t>
            </a:r>
            <a:r>
              <a:rPr b="1" lang="ko" sz="3000">
                <a:solidFill>
                  <a:schemeClr val="dk1"/>
                </a:solidFill>
              </a:rPr>
              <a:t> 결과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4" name="Google Shape;844;p98"/>
          <p:cNvSpPr txBox="1"/>
          <p:nvPr/>
        </p:nvSpPr>
        <p:spPr>
          <a:xfrm>
            <a:off x="5327150" y="1267225"/>
            <a:ext cx="3852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자신의 input을 넣고 run 클릭 시 다른 스터디원들에게 해당 결과가 전부 공유</a:t>
            </a:r>
            <a:endParaRPr/>
          </a:p>
        </p:txBody>
      </p:sp>
      <p:pic>
        <p:nvPicPr>
          <p:cNvPr id="845" name="Google Shape;84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5" y="1017675"/>
            <a:ext cx="5174751" cy="291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IDE</a:t>
            </a:r>
            <a:r>
              <a:rPr b="1" lang="ko" sz="3000">
                <a:solidFill>
                  <a:schemeClr val="dk1"/>
                </a:solidFill>
              </a:rPr>
              <a:t> 공지변경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1" name="Google Shape;851;p99"/>
          <p:cNvSpPr txBox="1"/>
          <p:nvPr/>
        </p:nvSpPr>
        <p:spPr>
          <a:xfrm>
            <a:off x="5327150" y="1267225"/>
            <a:ext cx="3852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스터디 일정 내에서 공지를 변경하는 경우 편집화면 위에 내용이 변경됨</a:t>
            </a:r>
            <a:endParaRPr/>
          </a:p>
        </p:txBody>
      </p:sp>
      <p:pic>
        <p:nvPicPr>
          <p:cNvPr id="852" name="Google Shape;85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000"/>
            <a:ext cx="5106499" cy="287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0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IDE</a:t>
            </a:r>
            <a:r>
              <a:rPr b="1" lang="ko" sz="3000">
                <a:solidFill>
                  <a:schemeClr val="dk1"/>
                </a:solidFill>
              </a:rPr>
              <a:t> 코드저장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8" name="Google Shape;858;p100"/>
          <p:cNvSpPr txBox="1"/>
          <p:nvPr/>
        </p:nvSpPr>
        <p:spPr>
          <a:xfrm>
            <a:off x="5327150" y="1267225"/>
            <a:ext cx="3852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코드 저장 눌렀을 때 설정된 언어의 파일로 저장됨</a:t>
            </a:r>
            <a:endParaRPr/>
          </a:p>
        </p:txBody>
      </p:sp>
      <p:pic>
        <p:nvPicPr>
          <p:cNvPr id="859" name="Google Shape;85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350"/>
            <a:ext cx="5174751" cy="291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1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IDE</a:t>
            </a:r>
            <a:r>
              <a:rPr b="1" lang="ko" sz="3000">
                <a:solidFill>
                  <a:schemeClr val="dk1"/>
                </a:solidFill>
              </a:rPr>
              <a:t> 문서저장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5" name="Google Shape;865;p101"/>
          <p:cNvSpPr txBox="1"/>
          <p:nvPr/>
        </p:nvSpPr>
        <p:spPr>
          <a:xfrm>
            <a:off x="5327150" y="1267225"/>
            <a:ext cx="3852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문서</a:t>
            </a:r>
            <a:r>
              <a:rPr lang="ko"/>
              <a:t> 저장 눌렀을 때 docs파일로 저장됨</a:t>
            </a:r>
            <a:endParaRPr/>
          </a:p>
        </p:txBody>
      </p:sp>
      <p:pic>
        <p:nvPicPr>
          <p:cNvPr id="866" name="Google Shape;86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350"/>
            <a:ext cx="5264224" cy="29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172525" y="250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Node.js</a:t>
            </a:r>
            <a:r>
              <a:rPr b="1" lang="ko" sz="3000">
                <a:solidFill>
                  <a:schemeClr val="dk1"/>
                </a:solidFill>
              </a:rPr>
              <a:t> 설치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172525" y="969550"/>
            <a:ext cx="4407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다운로드 주소 : https://nodejs.org/ko/download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node-v18.16.1-x64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172525" y="1552850"/>
            <a:ext cx="6922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1. 제공된 installer 혹은 다운로드 주소를 통해 받은 installer 실행 및 설치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225" y="253325"/>
            <a:ext cx="1414851" cy="7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00" y="1938999"/>
            <a:ext cx="4407301" cy="140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172500" y="3459425"/>
            <a:ext cx="3955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. node 설치 확인 : command창에 node -v 입력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700" y="3890325"/>
            <a:ext cx="3878861" cy="8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2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IDE</a:t>
            </a:r>
            <a:r>
              <a:rPr b="1" lang="ko" sz="3000">
                <a:solidFill>
                  <a:schemeClr val="dk1"/>
                </a:solidFill>
              </a:rPr>
              <a:t> 채팅 화면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2" name="Google Shape;872;p102"/>
          <p:cNvSpPr txBox="1"/>
          <p:nvPr/>
        </p:nvSpPr>
        <p:spPr>
          <a:xfrm>
            <a:off x="5327150" y="1267225"/>
            <a:ext cx="3852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우하단 채팅 버튼 클릭 시 스터디원들과 채팅이 가능함</a:t>
            </a:r>
            <a:endParaRPr/>
          </a:p>
        </p:txBody>
      </p:sp>
      <p:pic>
        <p:nvPicPr>
          <p:cNvPr id="873" name="Google Shape;87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350"/>
            <a:ext cx="5022348" cy="2796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3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IDE</a:t>
            </a:r>
            <a:r>
              <a:rPr b="1" lang="ko" sz="3000">
                <a:solidFill>
                  <a:schemeClr val="dk1"/>
                </a:solidFill>
              </a:rPr>
              <a:t> 자료 내려받기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9" name="Google Shape;87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798900"/>
            <a:ext cx="824355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5" y="1150950"/>
            <a:ext cx="5103976" cy="28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04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그룹 생성화면 (그룹 정보 입력)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6" name="Google Shape;886;p104"/>
          <p:cNvSpPr txBox="1"/>
          <p:nvPr/>
        </p:nvSpPr>
        <p:spPr>
          <a:xfrm>
            <a:off x="5327150" y="1267225"/>
            <a:ext cx="3852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NEW 버튼 클릭 시 그룹 생성 화면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5" y="1133475"/>
            <a:ext cx="5131302" cy="28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5"/>
          <p:cNvSpPr txBox="1"/>
          <p:nvPr/>
        </p:nvSpPr>
        <p:spPr>
          <a:xfrm>
            <a:off x="172525" y="98550"/>
            <a:ext cx="884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그룹 생성화면 (초대 링크 입력)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3" name="Google Shape;893;p105"/>
          <p:cNvSpPr txBox="1"/>
          <p:nvPr/>
        </p:nvSpPr>
        <p:spPr>
          <a:xfrm>
            <a:off x="5327150" y="1267225"/>
            <a:ext cx="3852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그룹 생성 후 초대하고 싶은 사람의 이메일 입력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6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초대수락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99" name="Google Shape;89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3941275" cy="18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13" y="2907826"/>
            <a:ext cx="3941247" cy="18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06"/>
          <p:cNvSpPr txBox="1"/>
          <p:nvPr/>
        </p:nvSpPr>
        <p:spPr>
          <a:xfrm>
            <a:off x="4572000" y="1051800"/>
            <a:ext cx="385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이메일 링크를 클릭하여, 로그인 페이지로 이동</a:t>
            </a:r>
            <a:endParaRPr/>
          </a:p>
        </p:txBody>
      </p:sp>
      <p:sp>
        <p:nvSpPr>
          <p:cNvPr id="902" name="Google Shape;902;p106"/>
          <p:cNvSpPr txBox="1"/>
          <p:nvPr/>
        </p:nvSpPr>
        <p:spPr>
          <a:xfrm>
            <a:off x="4572000" y="2963575"/>
            <a:ext cx="385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“join” 버튼을 클릭하고, 링크 입력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7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게시판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08" name="Google Shape;90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8839196" cy="404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8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일정추가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14" name="Google Shape;91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735289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9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일정변경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0" name="Google Shape;92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735289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0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일정삭제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6" name="Google Shape;92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735289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1"/>
          <p:cNvSpPr txBox="1"/>
          <p:nvPr/>
        </p:nvSpPr>
        <p:spPr>
          <a:xfrm>
            <a:off x="172525" y="98550"/>
            <a:ext cx="88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</a:rPr>
              <a:t>스터디 상세 - 공지사항 추가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32" name="Google Shape;93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450"/>
            <a:ext cx="7352894" cy="40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